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0"/>
  </p:notesMasterIdLst>
  <p:handoutMasterIdLst>
    <p:handoutMasterId r:id="rId61"/>
  </p:handoutMasterIdLst>
  <p:sldIdLst>
    <p:sldId id="327" r:id="rId5"/>
    <p:sldId id="330" r:id="rId6"/>
    <p:sldId id="331" r:id="rId7"/>
    <p:sldId id="335" r:id="rId8"/>
    <p:sldId id="332" r:id="rId9"/>
    <p:sldId id="334"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336"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37" r:id="rId54"/>
    <p:sldId id="338" r:id="rId55"/>
    <p:sldId id="339" r:id="rId56"/>
    <p:sldId id="340" r:id="rId57"/>
    <p:sldId id="341" r:id="rId58"/>
    <p:sldId id="329" r:id="rId5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5033" autoAdjust="0"/>
  </p:normalViewPr>
  <p:slideViewPr>
    <p:cSldViewPr snapToGrid="0" snapToObjects="1">
      <p:cViewPr varScale="1">
        <p:scale>
          <a:sx n="82" d="100"/>
          <a:sy n="82" d="100"/>
        </p:scale>
        <p:origin x="92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handoutMaster" Target="handoutMasters/handout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970717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27547-6550-C263-52CB-360558A89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11B1B-4268-3CBA-8CFD-307049F93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A681B-672D-8DE0-6CBF-DDB5687E27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97C481-4244-C2BC-6B16-8C063DA1D4A3}"/>
              </a:ext>
            </a:extLst>
          </p:cNvPr>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07720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91819-F197-7DBC-627D-D959FDD5EB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F88CA4-B723-A210-918E-10B715FEEE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8ADB62-E647-CAA1-B3A5-29F046CF8D5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F698BC-1BB2-B1D7-72EF-3CAF0BD508C8}"/>
              </a:ext>
            </a:extLst>
          </p:cNvPr>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1357757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63076-0F6C-48F0-5D5C-492AEF7B7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8809B3-D916-1D6F-7C55-F253C3DB6C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649A5-CA95-B060-8B6B-964BB24C13DA}"/>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B95432EA-E950-E456-1535-6F6E84BF5857}"/>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036714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3E2DF-C61E-CD56-8FD4-F7A521651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EEC23-C0B4-16C5-F358-6404E92586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AF36FA-0EAA-5945-54F3-BAF7569089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B352B5-48D4-87A2-4BD4-A28BE041EF32}"/>
              </a:ext>
            </a:extLst>
          </p:cNvPr>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2844215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4CCA0-01DB-6DCC-F3B2-16FC1F8DB1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DBC03-421E-723F-FE2F-8C577C527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C7F19-A51A-7ABA-A7BC-4B04030605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EEBC45-6F03-0411-DE0A-7B780BF40AB3}"/>
              </a:ext>
            </a:extLst>
          </p:cNvPr>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4157040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C6318-3939-1A53-D1E5-BE6E16E1A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08F52C-97FE-6554-AB14-D7647FE76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8CA54C-638B-4283-7E3B-1891AD3DD4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7014FC-A0BD-3D9C-6EEA-BB760D1BC74F}"/>
              </a:ext>
            </a:extLst>
          </p:cNvPr>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268531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Jericho Ross R. Operio</a:t>
            </a:r>
          </a:p>
          <a:p>
            <a:r>
              <a:rPr lang="en-US" dirty="0">
                <a:solidFill>
                  <a:schemeClr val="bg2"/>
                </a:solidFill>
                <a:latin typeface="Abadi" panose="020B0604020104020204" pitchFamily="34" charset="0"/>
                <a:ea typeface="SF Pro" pitchFamily="2" charset="0"/>
                <a:cs typeface="SF Pro" pitchFamily="2" charset="0"/>
              </a:rPr>
              <a:t>22 Dec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Retrieved launch data via SpaceX REST API (GET requests)</a:t>
            </a:r>
          </a:p>
          <a:p>
            <a:pPr>
              <a:lnSpc>
                <a:spcPct val="100000"/>
              </a:lnSpc>
              <a:spcBef>
                <a:spcPts val="1400"/>
              </a:spcBef>
            </a:pPr>
            <a:r>
              <a:rPr lang="en-US" sz="2200" dirty="0">
                <a:solidFill>
                  <a:schemeClr val="accent3">
                    <a:lumMod val="25000"/>
                  </a:schemeClr>
                </a:solidFill>
                <a:latin typeface="Abadi"/>
              </a:rPr>
              <a:t>Parsed and normalized JSON responses into tabular format</a:t>
            </a:r>
          </a:p>
          <a:p>
            <a:pPr>
              <a:lnSpc>
                <a:spcPct val="100000"/>
              </a:lnSpc>
              <a:spcBef>
                <a:spcPts val="1400"/>
              </a:spcBef>
            </a:pPr>
            <a:r>
              <a:rPr lang="en-US" sz="2200" dirty="0">
                <a:solidFill>
                  <a:schemeClr val="accent3">
                    <a:lumMod val="25000"/>
                  </a:schemeClr>
                </a:solidFill>
                <a:latin typeface="Abadi"/>
              </a:rPr>
              <a:t>Extracted booster, payload, launch site, and landing attributes</a:t>
            </a:r>
          </a:p>
          <a:p>
            <a:pPr>
              <a:lnSpc>
                <a:spcPct val="100000"/>
              </a:lnSpc>
              <a:spcBef>
                <a:spcPts val="1400"/>
              </a:spcBef>
            </a:pPr>
            <a:r>
              <a:rPr lang="en-US" sz="2200" dirty="0">
                <a:solidFill>
                  <a:schemeClr val="accent3">
                    <a:lumMod val="25000"/>
                  </a:schemeClr>
                </a:solidFill>
                <a:latin typeface="Abadi"/>
              </a:rPr>
              <a:t>Filtered Falcon 9 launches and handled missing values</a:t>
            </a:r>
          </a:p>
          <a:p>
            <a:pPr marL="0" indent="0">
              <a:lnSpc>
                <a:spcPct val="100000"/>
              </a:lnSpc>
              <a:spcBef>
                <a:spcPts val="1400"/>
              </a:spcBef>
              <a:buNone/>
            </a:pP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dirty="0">
                <a:solidFill>
                  <a:schemeClr val="accent3">
                    <a:lumMod val="25000"/>
                  </a:schemeClr>
                </a:solidFill>
                <a:latin typeface="Abadi" panose="020B0604020104020204" pitchFamily="34" charset="0"/>
              </a:rPr>
              <a:t>https://github.com/operiojrr/IBM-Data-Science-Track-Outputs/blob/main/Applied%20Data%20Science%20Capstone%20Project/jupyter-labs-spacex-data-collection-api.ipynb</a:t>
            </a:r>
            <a:endParaRPr lang="en-US" sz="12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FC8CF5D-F9D9-CE2A-B8EE-2D195ECEFF22}"/>
              </a:ext>
            </a:extLst>
          </p:cNvPr>
          <p:cNvSpPr/>
          <p:nvPr/>
        </p:nvSpPr>
        <p:spPr>
          <a:xfrm>
            <a:off x="7748512" y="1792288"/>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SpaceX REST API</a:t>
            </a:r>
          </a:p>
        </p:txBody>
      </p:sp>
      <p:sp>
        <p:nvSpPr>
          <p:cNvPr id="8" name="Rectangle: Rounded Corners 7">
            <a:extLst>
              <a:ext uri="{FF2B5EF4-FFF2-40B4-BE49-F238E27FC236}">
                <a16:creationId xmlns:a16="http://schemas.microsoft.com/office/drawing/2014/main" id="{AF83E51C-2F3B-BB01-D8D3-FD85FBA2674A}"/>
              </a:ext>
            </a:extLst>
          </p:cNvPr>
          <p:cNvSpPr/>
          <p:nvPr/>
        </p:nvSpPr>
        <p:spPr>
          <a:xfrm>
            <a:off x="7748512" y="2519962"/>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Launch Data (JSON)</a:t>
            </a:r>
          </a:p>
        </p:txBody>
      </p:sp>
      <p:sp>
        <p:nvSpPr>
          <p:cNvPr id="9" name="Rectangle: Rounded Corners 8">
            <a:extLst>
              <a:ext uri="{FF2B5EF4-FFF2-40B4-BE49-F238E27FC236}">
                <a16:creationId xmlns:a16="http://schemas.microsoft.com/office/drawing/2014/main" id="{A81F2BFD-A102-079E-5ED6-0828CF5404B2}"/>
              </a:ext>
            </a:extLst>
          </p:cNvPr>
          <p:cNvSpPr/>
          <p:nvPr/>
        </p:nvSpPr>
        <p:spPr>
          <a:xfrm>
            <a:off x="7748512" y="3247636"/>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Normalize &amp; Resolve IDs</a:t>
            </a:r>
          </a:p>
        </p:txBody>
      </p:sp>
      <p:sp>
        <p:nvSpPr>
          <p:cNvPr id="10" name="Rectangle: Rounded Corners 9">
            <a:extLst>
              <a:ext uri="{FF2B5EF4-FFF2-40B4-BE49-F238E27FC236}">
                <a16:creationId xmlns:a16="http://schemas.microsoft.com/office/drawing/2014/main" id="{F125C63C-F18C-B8D2-DFE4-4CE2F0C7516B}"/>
              </a:ext>
            </a:extLst>
          </p:cNvPr>
          <p:cNvSpPr/>
          <p:nvPr/>
        </p:nvSpPr>
        <p:spPr>
          <a:xfrm>
            <a:off x="7746017" y="3975310"/>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Feature Extraction</a:t>
            </a:r>
          </a:p>
        </p:txBody>
      </p:sp>
      <p:sp>
        <p:nvSpPr>
          <p:cNvPr id="11" name="Rectangle: Rounded Corners 10">
            <a:extLst>
              <a:ext uri="{FF2B5EF4-FFF2-40B4-BE49-F238E27FC236}">
                <a16:creationId xmlns:a16="http://schemas.microsoft.com/office/drawing/2014/main" id="{D80C5A2F-9FF6-0340-B0E3-7A615D5F4F10}"/>
              </a:ext>
            </a:extLst>
          </p:cNvPr>
          <p:cNvSpPr/>
          <p:nvPr/>
        </p:nvSpPr>
        <p:spPr>
          <a:xfrm>
            <a:off x="7746017" y="4702984"/>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Clean &amp; Filter Data</a:t>
            </a:r>
          </a:p>
        </p:txBody>
      </p:sp>
      <p:sp>
        <p:nvSpPr>
          <p:cNvPr id="12" name="Rectangle: Rounded Corners 11">
            <a:extLst>
              <a:ext uri="{FF2B5EF4-FFF2-40B4-BE49-F238E27FC236}">
                <a16:creationId xmlns:a16="http://schemas.microsoft.com/office/drawing/2014/main" id="{1072DDDA-5604-92E9-2A6E-5ABC6A6715F0}"/>
              </a:ext>
            </a:extLst>
          </p:cNvPr>
          <p:cNvSpPr/>
          <p:nvPr/>
        </p:nvSpPr>
        <p:spPr>
          <a:xfrm>
            <a:off x="7748512" y="5430658"/>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Falcon 9 API Dataset</a:t>
            </a:r>
          </a:p>
        </p:txBody>
      </p:sp>
      <p:cxnSp>
        <p:nvCxnSpPr>
          <p:cNvPr id="13" name="Straight Arrow Connector 12">
            <a:extLst>
              <a:ext uri="{FF2B5EF4-FFF2-40B4-BE49-F238E27FC236}">
                <a16:creationId xmlns:a16="http://schemas.microsoft.com/office/drawing/2014/main" id="{27F5DEE8-A1FF-344D-E611-BCF177E1FA8D}"/>
              </a:ext>
            </a:extLst>
          </p:cNvPr>
          <p:cNvCxnSpPr>
            <a:stCxn id="7" idx="2"/>
            <a:endCxn id="8" idx="0"/>
          </p:cNvCxnSpPr>
          <p:nvPr/>
        </p:nvCxnSpPr>
        <p:spPr>
          <a:xfrm>
            <a:off x="8640762" y="2341337"/>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A8F9A90-4499-A420-1A8B-6BB272ED0F50}"/>
              </a:ext>
            </a:extLst>
          </p:cNvPr>
          <p:cNvCxnSpPr/>
          <p:nvPr/>
        </p:nvCxnSpPr>
        <p:spPr>
          <a:xfrm>
            <a:off x="8625191" y="3069011"/>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C421BA6-BFB7-7FAB-A541-A957EB3FFF9D}"/>
              </a:ext>
            </a:extLst>
          </p:cNvPr>
          <p:cNvCxnSpPr/>
          <p:nvPr/>
        </p:nvCxnSpPr>
        <p:spPr>
          <a:xfrm>
            <a:off x="8625191" y="3796685"/>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3B9883B-5601-A970-0749-96FC8B9DD4B4}"/>
              </a:ext>
            </a:extLst>
          </p:cNvPr>
          <p:cNvCxnSpPr/>
          <p:nvPr/>
        </p:nvCxnSpPr>
        <p:spPr>
          <a:xfrm>
            <a:off x="8613345" y="4524359"/>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662295-6103-F9C4-7361-F90D620AD222}"/>
              </a:ext>
            </a:extLst>
          </p:cNvPr>
          <p:cNvCxnSpPr/>
          <p:nvPr/>
        </p:nvCxnSpPr>
        <p:spPr>
          <a:xfrm>
            <a:off x="8598984" y="5252033"/>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ctangle: Rounded Corners 4">
            <a:extLst>
              <a:ext uri="{FF2B5EF4-FFF2-40B4-BE49-F238E27FC236}">
                <a16:creationId xmlns:a16="http://schemas.microsoft.com/office/drawing/2014/main" id="{8B8D4C09-8EDA-B618-2933-5827E0A75AB9}"/>
              </a:ext>
            </a:extLst>
          </p:cNvPr>
          <p:cNvSpPr/>
          <p:nvPr/>
        </p:nvSpPr>
        <p:spPr>
          <a:xfrm>
            <a:off x="7748512" y="1792288"/>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Wikipedia Launch Page</a:t>
            </a:r>
          </a:p>
        </p:txBody>
      </p:sp>
      <p:sp>
        <p:nvSpPr>
          <p:cNvPr id="7" name="Rectangle: Rounded Corners 6">
            <a:extLst>
              <a:ext uri="{FF2B5EF4-FFF2-40B4-BE49-F238E27FC236}">
                <a16:creationId xmlns:a16="http://schemas.microsoft.com/office/drawing/2014/main" id="{90E4C5DB-2715-113B-D0B3-244456364A05}"/>
              </a:ext>
            </a:extLst>
          </p:cNvPr>
          <p:cNvSpPr/>
          <p:nvPr/>
        </p:nvSpPr>
        <p:spPr>
          <a:xfrm>
            <a:off x="7748512" y="2519962"/>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HTTP GET Request</a:t>
            </a:r>
          </a:p>
        </p:txBody>
      </p:sp>
      <p:sp>
        <p:nvSpPr>
          <p:cNvPr id="8" name="Rectangle: Rounded Corners 7">
            <a:extLst>
              <a:ext uri="{FF2B5EF4-FFF2-40B4-BE49-F238E27FC236}">
                <a16:creationId xmlns:a16="http://schemas.microsoft.com/office/drawing/2014/main" id="{84AEBFD8-9430-9B7D-3587-C173F1D92A2B}"/>
              </a:ext>
            </a:extLst>
          </p:cNvPr>
          <p:cNvSpPr/>
          <p:nvPr/>
        </p:nvSpPr>
        <p:spPr>
          <a:xfrm>
            <a:off x="7748512" y="3247636"/>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Parse HTML (</a:t>
            </a:r>
            <a:r>
              <a:rPr lang="en-PH" dirty="0" err="1"/>
              <a:t>BeautifulSoup</a:t>
            </a:r>
            <a:r>
              <a:rPr lang="en-PH" dirty="0"/>
              <a:t>)</a:t>
            </a:r>
          </a:p>
        </p:txBody>
      </p:sp>
      <p:sp>
        <p:nvSpPr>
          <p:cNvPr id="9" name="Rectangle: Rounded Corners 8">
            <a:extLst>
              <a:ext uri="{FF2B5EF4-FFF2-40B4-BE49-F238E27FC236}">
                <a16:creationId xmlns:a16="http://schemas.microsoft.com/office/drawing/2014/main" id="{09180AA5-F91D-1A8C-1C85-4A05EC112BD7}"/>
              </a:ext>
            </a:extLst>
          </p:cNvPr>
          <p:cNvSpPr/>
          <p:nvPr/>
        </p:nvSpPr>
        <p:spPr>
          <a:xfrm>
            <a:off x="7746017" y="3975310"/>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Extract Table Headers &amp; Rows</a:t>
            </a:r>
          </a:p>
        </p:txBody>
      </p:sp>
      <p:sp>
        <p:nvSpPr>
          <p:cNvPr id="10" name="Rectangle: Rounded Corners 9">
            <a:extLst>
              <a:ext uri="{FF2B5EF4-FFF2-40B4-BE49-F238E27FC236}">
                <a16:creationId xmlns:a16="http://schemas.microsoft.com/office/drawing/2014/main" id="{DE6DD987-CAED-4BF3-E73C-2E69D86F0D2D}"/>
              </a:ext>
            </a:extLst>
          </p:cNvPr>
          <p:cNvSpPr/>
          <p:nvPr/>
        </p:nvSpPr>
        <p:spPr>
          <a:xfrm>
            <a:off x="7746017" y="4702984"/>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Clean &amp; Structure Data</a:t>
            </a:r>
          </a:p>
        </p:txBody>
      </p:sp>
      <p:sp>
        <p:nvSpPr>
          <p:cNvPr id="12" name="Rectangle: Rounded Corners 11">
            <a:extLst>
              <a:ext uri="{FF2B5EF4-FFF2-40B4-BE49-F238E27FC236}">
                <a16:creationId xmlns:a16="http://schemas.microsoft.com/office/drawing/2014/main" id="{CFAAE59F-3B7A-5930-EF3F-5D7BAD32DA72}"/>
              </a:ext>
            </a:extLst>
          </p:cNvPr>
          <p:cNvSpPr/>
          <p:nvPr/>
        </p:nvSpPr>
        <p:spPr>
          <a:xfrm>
            <a:off x="7748512" y="5430658"/>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Falcon 9 Wiki Dataset</a:t>
            </a:r>
          </a:p>
        </p:txBody>
      </p:sp>
      <p:cxnSp>
        <p:nvCxnSpPr>
          <p:cNvPr id="14" name="Straight Arrow Connector 13">
            <a:extLst>
              <a:ext uri="{FF2B5EF4-FFF2-40B4-BE49-F238E27FC236}">
                <a16:creationId xmlns:a16="http://schemas.microsoft.com/office/drawing/2014/main" id="{1928A608-ACAD-66D7-4BAF-17C85BA5CF02}"/>
              </a:ext>
            </a:extLst>
          </p:cNvPr>
          <p:cNvCxnSpPr>
            <a:stCxn id="5" idx="2"/>
            <a:endCxn id="7" idx="0"/>
          </p:cNvCxnSpPr>
          <p:nvPr/>
        </p:nvCxnSpPr>
        <p:spPr>
          <a:xfrm>
            <a:off x="8640762" y="2341337"/>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5DA6087-1212-F8B8-4541-BBD67B8CD7AA}"/>
              </a:ext>
            </a:extLst>
          </p:cNvPr>
          <p:cNvCxnSpPr/>
          <p:nvPr/>
        </p:nvCxnSpPr>
        <p:spPr>
          <a:xfrm>
            <a:off x="8625191" y="3069011"/>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274B723-FDE9-76FA-DAD8-8D5DAF144382}"/>
              </a:ext>
            </a:extLst>
          </p:cNvPr>
          <p:cNvCxnSpPr/>
          <p:nvPr/>
        </p:nvCxnSpPr>
        <p:spPr>
          <a:xfrm>
            <a:off x="8640762" y="3799035"/>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BE270F6B-3998-3517-5EE2-F85E0FFFC17F}"/>
              </a:ext>
            </a:extLst>
          </p:cNvPr>
          <p:cNvSpPr txBox="1">
            <a:spLocks/>
          </p:cNvSpPr>
          <p:nvPr/>
        </p:nvSpPr>
        <p:spPr>
          <a:xfrm>
            <a:off x="820738" y="1800225"/>
            <a:ext cx="4640263" cy="422592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Scraped Falcon 9 launch records from Wikipedia using </a:t>
            </a:r>
            <a:r>
              <a:rPr lang="en-US" sz="2200" dirty="0" err="1">
                <a:solidFill>
                  <a:schemeClr val="accent3">
                    <a:lumMod val="25000"/>
                  </a:schemeClr>
                </a:solidFill>
                <a:latin typeface="Abadi" panose="020B0604020104020204" pitchFamily="34" charset="0"/>
              </a:rPr>
              <a:t>BeautifulSoup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Retrieved HTML page via HTTP GET request</a:t>
            </a:r>
          </a:p>
          <a:p>
            <a:pPr>
              <a:lnSpc>
                <a:spcPct val="100000"/>
              </a:lnSpc>
              <a:spcBef>
                <a:spcPts val="1400"/>
              </a:spcBef>
            </a:pPr>
            <a:r>
              <a:rPr lang="en-US" sz="2200" dirty="0">
                <a:solidFill>
                  <a:schemeClr val="accent3">
                    <a:lumMod val="25000"/>
                  </a:schemeClr>
                </a:solidFill>
                <a:latin typeface="Abadi"/>
              </a:rPr>
              <a:t>Identified and extracted the launch records table</a:t>
            </a:r>
          </a:p>
          <a:p>
            <a:pPr>
              <a:lnSpc>
                <a:spcPct val="100000"/>
              </a:lnSpc>
              <a:spcBef>
                <a:spcPts val="1400"/>
              </a:spcBef>
            </a:pPr>
            <a:r>
              <a:rPr lang="en-US" sz="2200" dirty="0">
                <a:solidFill>
                  <a:schemeClr val="accent3">
                    <a:lumMod val="25000"/>
                  </a:schemeClr>
                </a:solidFill>
                <a:latin typeface="Abadi"/>
              </a:rPr>
              <a:t>Parsed table headers and rows into structured data</a:t>
            </a:r>
          </a:p>
          <a:p>
            <a:pPr>
              <a:lnSpc>
                <a:spcPct val="100000"/>
              </a:lnSpc>
              <a:spcBef>
                <a:spcPts val="1400"/>
              </a:spcBef>
            </a:pPr>
            <a:r>
              <a:rPr lang="en-US" sz="2200" dirty="0">
                <a:solidFill>
                  <a:schemeClr val="accent3">
                    <a:lumMod val="25000"/>
                  </a:schemeClr>
                </a:solidFill>
                <a:latin typeface="Abadi"/>
              </a:rPr>
              <a:t>Converted cleaned records into a Pandas </a:t>
            </a:r>
            <a:r>
              <a:rPr lang="en-US" sz="2200" dirty="0" err="1">
                <a:solidFill>
                  <a:schemeClr val="accent3">
                    <a:lumMod val="25000"/>
                  </a:schemeClr>
                </a:solidFill>
                <a:latin typeface="Abadi"/>
              </a:rPr>
              <a:t>DataFrame</a:t>
            </a:r>
            <a:endParaRPr lang="en-US" sz="1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https://github.com/operiojrr/IBM-Data-Science-Track-Outputs/blob/main/Applied%20Data%20Science%20Capstone%20Project/jupyter-labs-webscraping.ipynb</a:t>
            </a:r>
            <a:endParaRPr lang="en-US" dirty="0"/>
          </a:p>
        </p:txBody>
      </p:sp>
      <p:cxnSp>
        <p:nvCxnSpPr>
          <p:cNvPr id="18" name="Straight Arrow Connector 17">
            <a:extLst>
              <a:ext uri="{FF2B5EF4-FFF2-40B4-BE49-F238E27FC236}">
                <a16:creationId xmlns:a16="http://schemas.microsoft.com/office/drawing/2014/main" id="{760AE106-A966-E11C-D543-BDD1368A7DBD}"/>
              </a:ext>
            </a:extLst>
          </p:cNvPr>
          <p:cNvCxnSpPr/>
          <p:nvPr/>
        </p:nvCxnSpPr>
        <p:spPr>
          <a:xfrm>
            <a:off x="8653818" y="4524359"/>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5FCC0F0-B5B8-6A55-D953-ACF8B46A6AA8}"/>
              </a:ext>
            </a:extLst>
          </p:cNvPr>
          <p:cNvCxnSpPr/>
          <p:nvPr/>
        </p:nvCxnSpPr>
        <p:spPr>
          <a:xfrm>
            <a:off x="8642607" y="5252033"/>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86765" cy="4957730"/>
          </a:xfrm>
          <a:prstGeom prst="rect">
            <a:avLst/>
          </a:prstGeom>
        </p:spPr>
        <p:txBody>
          <a:bodyPr/>
          <a:lstStyle/>
          <a:p>
            <a:r>
              <a:rPr lang="en-US" sz="2200" dirty="0">
                <a:solidFill>
                  <a:schemeClr val="accent3">
                    <a:lumMod val="25000"/>
                  </a:schemeClr>
                </a:solidFill>
                <a:latin typeface="Abadi" panose="020B0604020104020204" pitchFamily="34" charset="0"/>
              </a:rPr>
              <a:t>Loaded unified Falcon 9 launch dataset</a:t>
            </a:r>
          </a:p>
          <a:p>
            <a:r>
              <a:rPr lang="en-US" sz="2200" dirty="0">
                <a:solidFill>
                  <a:schemeClr val="accent3">
                    <a:lumMod val="25000"/>
                  </a:schemeClr>
                </a:solidFill>
                <a:latin typeface="Abadi" panose="020B0604020104020204" pitchFamily="34" charset="0"/>
              </a:rPr>
              <a:t>Analyzed missing values</a:t>
            </a:r>
          </a:p>
          <a:p>
            <a:r>
              <a:rPr lang="en-US" sz="2200" dirty="0">
                <a:solidFill>
                  <a:schemeClr val="accent3">
                    <a:lumMod val="25000"/>
                  </a:schemeClr>
                </a:solidFill>
                <a:latin typeface="Abadi" panose="020B0604020104020204" pitchFamily="34" charset="0"/>
              </a:rPr>
              <a:t>Identified numerical and categorical features</a:t>
            </a:r>
          </a:p>
          <a:p>
            <a:r>
              <a:rPr lang="en-US" sz="2200" dirty="0">
                <a:latin typeface="Abadi" panose="020B0604020104020204" pitchFamily="34" charset="0"/>
              </a:rPr>
              <a:t>Performed exploratory analysis on launch sites, orbits, and outcomes</a:t>
            </a:r>
          </a:p>
          <a:p>
            <a:r>
              <a:rPr lang="en-US" sz="2200" dirty="0">
                <a:latin typeface="Abadi" panose="020B0604020104020204" pitchFamily="34" charset="0"/>
              </a:rPr>
              <a:t>Converted landing outcomes into binary training labels</a:t>
            </a:r>
          </a:p>
          <a:p>
            <a:r>
              <a:rPr lang="en-US" sz="2200" dirty="0">
                <a:latin typeface="Abadi" panose="020B0604020104020204" pitchFamily="34" charset="0"/>
              </a:rPr>
              <a:t>Prepared final dataset for machine learning</a:t>
            </a: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pPr marL="0" indent="0">
              <a:buNone/>
            </a:pPr>
            <a:endParaRPr lang="en-US" sz="2200" dirty="0">
              <a:latin typeface="Abadi" panose="020B0604020104020204" pitchFamily="34" charset="0"/>
            </a:endParaRPr>
          </a:p>
          <a:p>
            <a:pPr marL="0" indent="0" algn="r">
              <a:buNone/>
            </a:pPr>
            <a:r>
              <a:rPr lang="en-US" sz="1000" dirty="0">
                <a:latin typeface="Abadi" panose="020B0604020104020204" pitchFamily="34" charset="0"/>
              </a:rPr>
              <a:t>https://github.com/operiojrr/IBM-Data-Science-Track-Outputs/blob/main/Applied%20Data%20Science%20Capstone%20Project/labs-jupyter-spacex-Data%20wrangling.ipynb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893FEFF3-F292-EC9C-34E4-B61C49370C8D}"/>
              </a:ext>
            </a:extLst>
          </p:cNvPr>
          <p:cNvSpPr/>
          <p:nvPr/>
        </p:nvSpPr>
        <p:spPr>
          <a:xfrm>
            <a:off x="886408" y="4495799"/>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Unified Launch Dataset</a:t>
            </a:r>
          </a:p>
        </p:txBody>
      </p:sp>
      <p:sp>
        <p:nvSpPr>
          <p:cNvPr id="3" name="Rectangle: Rounded Corners 2">
            <a:extLst>
              <a:ext uri="{FF2B5EF4-FFF2-40B4-BE49-F238E27FC236}">
                <a16:creationId xmlns:a16="http://schemas.microsoft.com/office/drawing/2014/main" id="{8AD852FC-B60C-1680-4100-B39FFE4F8EFE}"/>
              </a:ext>
            </a:extLst>
          </p:cNvPr>
          <p:cNvSpPr/>
          <p:nvPr/>
        </p:nvSpPr>
        <p:spPr>
          <a:xfrm>
            <a:off x="3455622" y="4495798"/>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Missing Value Analysis</a:t>
            </a:r>
          </a:p>
        </p:txBody>
      </p:sp>
      <p:cxnSp>
        <p:nvCxnSpPr>
          <p:cNvPr id="6" name="Straight Arrow Connector 5">
            <a:extLst>
              <a:ext uri="{FF2B5EF4-FFF2-40B4-BE49-F238E27FC236}">
                <a16:creationId xmlns:a16="http://schemas.microsoft.com/office/drawing/2014/main" id="{F1C5F9E6-55DC-6766-234D-789BC848E2E2}"/>
              </a:ext>
            </a:extLst>
          </p:cNvPr>
          <p:cNvCxnSpPr>
            <a:cxnSpLocks/>
            <a:stCxn id="2" idx="3"/>
            <a:endCxn id="3" idx="1"/>
          </p:cNvCxnSpPr>
          <p:nvPr/>
        </p:nvCxnSpPr>
        <p:spPr>
          <a:xfrm flipV="1">
            <a:off x="2987351" y="4887684"/>
            <a:ext cx="46827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Rectangle: Rounded Corners 6">
            <a:extLst>
              <a:ext uri="{FF2B5EF4-FFF2-40B4-BE49-F238E27FC236}">
                <a16:creationId xmlns:a16="http://schemas.microsoft.com/office/drawing/2014/main" id="{0B3B34C1-BFA1-61FE-53A9-13548DC55DEC}"/>
              </a:ext>
            </a:extLst>
          </p:cNvPr>
          <p:cNvSpPr/>
          <p:nvPr/>
        </p:nvSpPr>
        <p:spPr>
          <a:xfrm>
            <a:off x="6024836" y="4495799"/>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Feature Type Identification</a:t>
            </a:r>
          </a:p>
        </p:txBody>
      </p:sp>
      <p:cxnSp>
        <p:nvCxnSpPr>
          <p:cNvPr id="9" name="Straight Arrow Connector 8">
            <a:extLst>
              <a:ext uri="{FF2B5EF4-FFF2-40B4-BE49-F238E27FC236}">
                <a16:creationId xmlns:a16="http://schemas.microsoft.com/office/drawing/2014/main" id="{2055532E-C60B-D1F4-E11D-9547EC443D20}"/>
              </a:ext>
            </a:extLst>
          </p:cNvPr>
          <p:cNvCxnSpPr>
            <a:cxnSpLocks/>
            <a:endCxn id="7" idx="1"/>
          </p:cNvCxnSpPr>
          <p:nvPr/>
        </p:nvCxnSpPr>
        <p:spPr>
          <a:xfrm flipV="1">
            <a:off x="5556565" y="4887685"/>
            <a:ext cx="46827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Rectangle: Rounded Corners 9">
            <a:extLst>
              <a:ext uri="{FF2B5EF4-FFF2-40B4-BE49-F238E27FC236}">
                <a16:creationId xmlns:a16="http://schemas.microsoft.com/office/drawing/2014/main" id="{64C975A0-1CCB-04A2-7B0C-E5A555874514}"/>
              </a:ext>
            </a:extLst>
          </p:cNvPr>
          <p:cNvSpPr/>
          <p:nvPr/>
        </p:nvSpPr>
        <p:spPr>
          <a:xfrm>
            <a:off x="8594050" y="4514760"/>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EDA (Launch Sites, Orbits, Outcomes)</a:t>
            </a:r>
            <a:endParaRPr lang="en-PH" dirty="0"/>
          </a:p>
        </p:txBody>
      </p:sp>
      <p:cxnSp>
        <p:nvCxnSpPr>
          <p:cNvPr id="11" name="Straight Arrow Connector 10">
            <a:extLst>
              <a:ext uri="{FF2B5EF4-FFF2-40B4-BE49-F238E27FC236}">
                <a16:creationId xmlns:a16="http://schemas.microsoft.com/office/drawing/2014/main" id="{73F7E703-854F-7351-7786-5EE370F69276}"/>
              </a:ext>
            </a:extLst>
          </p:cNvPr>
          <p:cNvCxnSpPr>
            <a:cxnSpLocks/>
            <a:endCxn id="10" idx="1"/>
          </p:cNvCxnSpPr>
          <p:nvPr/>
        </p:nvCxnSpPr>
        <p:spPr>
          <a:xfrm flipV="1">
            <a:off x="8125779" y="4906646"/>
            <a:ext cx="46827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Rectangle: Rounded Corners 11">
            <a:extLst>
              <a:ext uri="{FF2B5EF4-FFF2-40B4-BE49-F238E27FC236}">
                <a16:creationId xmlns:a16="http://schemas.microsoft.com/office/drawing/2014/main" id="{8AA84009-2D31-073C-071D-341D53CED339}"/>
              </a:ext>
            </a:extLst>
          </p:cNvPr>
          <p:cNvSpPr/>
          <p:nvPr/>
        </p:nvSpPr>
        <p:spPr>
          <a:xfrm>
            <a:off x="3455622" y="5604635"/>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Binary Label Creation (0 / 1)</a:t>
            </a:r>
            <a:endParaRPr lang="en-PH" dirty="0"/>
          </a:p>
        </p:txBody>
      </p:sp>
      <p:sp>
        <p:nvSpPr>
          <p:cNvPr id="15" name="Rectangle: Rounded Corners 14">
            <a:extLst>
              <a:ext uri="{FF2B5EF4-FFF2-40B4-BE49-F238E27FC236}">
                <a16:creationId xmlns:a16="http://schemas.microsoft.com/office/drawing/2014/main" id="{C03836DA-BED0-4EFF-21A6-785535994A73}"/>
              </a:ext>
            </a:extLst>
          </p:cNvPr>
          <p:cNvSpPr/>
          <p:nvPr/>
        </p:nvSpPr>
        <p:spPr>
          <a:xfrm>
            <a:off x="6024836" y="5604636"/>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Landing Outcome Mapping</a:t>
            </a:r>
          </a:p>
        </p:txBody>
      </p:sp>
      <p:sp>
        <p:nvSpPr>
          <p:cNvPr id="17" name="Rectangle: Rounded Corners 16">
            <a:extLst>
              <a:ext uri="{FF2B5EF4-FFF2-40B4-BE49-F238E27FC236}">
                <a16:creationId xmlns:a16="http://schemas.microsoft.com/office/drawing/2014/main" id="{EF23C2C8-7947-5543-A4EC-709506F605EE}"/>
              </a:ext>
            </a:extLst>
          </p:cNvPr>
          <p:cNvSpPr/>
          <p:nvPr/>
        </p:nvSpPr>
        <p:spPr>
          <a:xfrm>
            <a:off x="886408" y="5604637"/>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Model-Ready Dataset</a:t>
            </a:r>
          </a:p>
        </p:txBody>
      </p:sp>
      <p:cxnSp>
        <p:nvCxnSpPr>
          <p:cNvPr id="20" name="Straight Arrow Connector 19">
            <a:extLst>
              <a:ext uri="{FF2B5EF4-FFF2-40B4-BE49-F238E27FC236}">
                <a16:creationId xmlns:a16="http://schemas.microsoft.com/office/drawing/2014/main" id="{91DF9D1E-5774-2F21-686F-4C589803339E}"/>
              </a:ext>
            </a:extLst>
          </p:cNvPr>
          <p:cNvCxnSpPr>
            <a:stCxn id="12" idx="1"/>
            <a:endCxn id="17" idx="3"/>
          </p:cNvCxnSpPr>
          <p:nvPr/>
        </p:nvCxnSpPr>
        <p:spPr>
          <a:xfrm flipH="1">
            <a:off x="2987351" y="5996521"/>
            <a:ext cx="468271" cy="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747DCC20-E12E-BDD5-C918-F5D105F72788}"/>
              </a:ext>
            </a:extLst>
          </p:cNvPr>
          <p:cNvCxnSpPr/>
          <p:nvPr/>
        </p:nvCxnSpPr>
        <p:spPr>
          <a:xfrm flipH="1">
            <a:off x="5556564" y="5996523"/>
            <a:ext cx="468271" cy="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Connector: Elbow 23">
            <a:extLst>
              <a:ext uri="{FF2B5EF4-FFF2-40B4-BE49-F238E27FC236}">
                <a16:creationId xmlns:a16="http://schemas.microsoft.com/office/drawing/2014/main" id="{97E226FB-8348-84F9-4439-A3C7E3E5DB1C}"/>
              </a:ext>
            </a:extLst>
          </p:cNvPr>
          <p:cNvCxnSpPr>
            <a:stCxn id="10" idx="2"/>
            <a:endCxn id="15" idx="3"/>
          </p:cNvCxnSpPr>
          <p:nvPr/>
        </p:nvCxnSpPr>
        <p:spPr>
          <a:xfrm rot="5400000">
            <a:off x="8536156" y="4888155"/>
            <a:ext cx="697991" cy="1518743"/>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7058"/>
            <a:ext cx="4986978" cy="4932292"/>
          </a:xfrm>
          <a:prstGeom prst="rect">
            <a:avLst/>
          </a:prstGeom>
        </p:spPr>
        <p:txBody>
          <a:bodyPr lIns="91440" tIns="45720" rIns="91440" bIns="45720" anchor="t"/>
          <a:lstStyle/>
          <a:p>
            <a:pPr marL="0" indent="0">
              <a:lnSpc>
                <a:spcPct val="100000"/>
              </a:lnSpc>
              <a:spcBef>
                <a:spcPts val="1400"/>
              </a:spcBef>
              <a:buNone/>
            </a:pPr>
            <a:r>
              <a:rPr lang="en-US" sz="1800" b="1" dirty="0">
                <a:solidFill>
                  <a:schemeClr val="accent3">
                    <a:lumMod val="25000"/>
                  </a:schemeClr>
                </a:solidFill>
                <a:latin typeface="Abadi"/>
              </a:rPr>
              <a:t>Key Visualizations Used:</a:t>
            </a:r>
          </a:p>
          <a:p>
            <a:pPr>
              <a:lnSpc>
                <a:spcPct val="100000"/>
              </a:lnSpc>
              <a:spcBef>
                <a:spcPts val="1400"/>
              </a:spcBef>
            </a:pPr>
            <a:r>
              <a:rPr lang="en-US" sz="1800" b="1" dirty="0">
                <a:solidFill>
                  <a:schemeClr val="accent3">
                    <a:lumMod val="25000"/>
                  </a:schemeClr>
                </a:solidFill>
                <a:latin typeface="Abadi"/>
              </a:rPr>
              <a:t>Bar charts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Launch success vs. failure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Number of launches by launch site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Distribution of orbit types</a:t>
            </a:r>
          </a:p>
          <a:p>
            <a:pPr>
              <a:lnSpc>
                <a:spcPct val="100000"/>
              </a:lnSpc>
              <a:spcBef>
                <a:spcPts val="1400"/>
              </a:spcBef>
            </a:pPr>
            <a:r>
              <a:rPr lang="en-US" sz="1800" b="1" dirty="0">
                <a:solidFill>
                  <a:schemeClr val="accent3">
                    <a:lumMod val="25000"/>
                  </a:schemeClr>
                </a:solidFill>
                <a:latin typeface="Abadi"/>
              </a:rPr>
              <a:t>Scatter plots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Payload mass vs. landing success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Flight number vs. landing outcome</a:t>
            </a:r>
          </a:p>
          <a:p>
            <a:pPr>
              <a:lnSpc>
                <a:spcPct val="100000"/>
              </a:lnSpc>
              <a:spcBef>
                <a:spcPts val="1400"/>
              </a:spcBef>
            </a:pPr>
            <a:r>
              <a:rPr lang="en-US" sz="1800" b="1" dirty="0">
                <a:solidFill>
                  <a:schemeClr val="accent3">
                    <a:lumMod val="25000"/>
                  </a:schemeClr>
                </a:solidFill>
                <a:latin typeface="Abadi"/>
              </a:rPr>
              <a:t>Categorical plots</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Landing outcome by orbit type</a:t>
            </a:r>
          </a:p>
          <a:p>
            <a:pPr marL="457200" indent="-457200">
              <a:lnSpc>
                <a:spcPct val="100000"/>
              </a:lnSpc>
              <a:spcBef>
                <a:spcPts val="1400"/>
              </a:spcBef>
              <a:buFont typeface="+mj-lt"/>
              <a:buAutoNum type="arabicPeriod"/>
            </a:pPr>
            <a:r>
              <a:rPr lang="en-US" sz="1800" dirty="0">
                <a:solidFill>
                  <a:schemeClr val="accent3">
                    <a:lumMod val="25000"/>
                  </a:schemeClr>
                </a:solidFill>
                <a:latin typeface="Abadi"/>
              </a:rPr>
              <a:t>Landing outcome by launch site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67FE53F4-C226-EE50-DB0C-5C21246A57BD}"/>
              </a:ext>
            </a:extLst>
          </p:cNvPr>
          <p:cNvSpPr txBox="1">
            <a:spLocks/>
          </p:cNvSpPr>
          <p:nvPr/>
        </p:nvSpPr>
        <p:spPr>
          <a:xfrm>
            <a:off x="6096000" y="1380967"/>
            <a:ext cx="4986978" cy="521577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latin typeface="Abadi" panose="020B0604020104020204" pitchFamily="34" charset="0"/>
              </a:rPr>
              <a:t>Why These Visualizations</a:t>
            </a:r>
          </a:p>
          <a:p>
            <a:r>
              <a:rPr lang="en-US" sz="1800" dirty="0">
                <a:latin typeface="Abadi" panose="020B0604020104020204" pitchFamily="34" charset="0"/>
              </a:rPr>
              <a:t>Identify </a:t>
            </a:r>
            <a:r>
              <a:rPr lang="en-US" sz="1800" b="1" dirty="0">
                <a:latin typeface="Abadi" panose="020B0604020104020204" pitchFamily="34" charset="0"/>
              </a:rPr>
              <a:t>patterns and trends</a:t>
            </a:r>
            <a:r>
              <a:rPr lang="en-US" sz="1800" dirty="0">
                <a:latin typeface="Abadi" panose="020B0604020104020204" pitchFamily="34" charset="0"/>
              </a:rPr>
              <a:t> affecting first-stage landing success</a:t>
            </a:r>
          </a:p>
          <a:p>
            <a:r>
              <a:rPr lang="en-US" sz="1800" dirty="0">
                <a:latin typeface="Abadi" panose="020B0604020104020204" pitchFamily="34" charset="0"/>
              </a:rPr>
              <a:t>Examine relationships between </a:t>
            </a:r>
            <a:r>
              <a:rPr lang="en-US" sz="1800" b="1" dirty="0">
                <a:latin typeface="Abadi" panose="020B0604020104020204" pitchFamily="34" charset="0"/>
              </a:rPr>
              <a:t>mission parameters</a:t>
            </a:r>
            <a:r>
              <a:rPr lang="en-US" sz="1800" dirty="0">
                <a:latin typeface="Abadi" panose="020B0604020104020204" pitchFamily="34" charset="0"/>
              </a:rPr>
              <a:t> (orbit, payload, site) and outcomes</a:t>
            </a:r>
          </a:p>
          <a:p>
            <a:r>
              <a:rPr lang="en-US" sz="1800" dirty="0">
                <a:latin typeface="Abadi" panose="020B0604020104020204" pitchFamily="34" charset="0"/>
              </a:rPr>
              <a:t>Detect </a:t>
            </a:r>
            <a:r>
              <a:rPr lang="en-US" sz="1800" b="1" dirty="0">
                <a:latin typeface="Abadi" panose="020B0604020104020204" pitchFamily="34" charset="0"/>
              </a:rPr>
              <a:t>imbalances or biases</a:t>
            </a:r>
            <a:r>
              <a:rPr lang="en-US" sz="1800" dirty="0">
                <a:latin typeface="Abadi" panose="020B0604020104020204" pitchFamily="34" charset="0"/>
              </a:rPr>
              <a:t> in categorical variables</a:t>
            </a:r>
          </a:p>
          <a:p>
            <a:r>
              <a:rPr lang="en-US" sz="1800" dirty="0">
                <a:latin typeface="Abadi" panose="020B0604020104020204" pitchFamily="34" charset="0"/>
              </a:rPr>
              <a:t>Support </a:t>
            </a:r>
            <a:r>
              <a:rPr lang="en-US" sz="1800" b="1" dirty="0">
                <a:latin typeface="Abadi" panose="020B0604020104020204" pitchFamily="34" charset="0"/>
              </a:rPr>
              <a:t>feature selection</a:t>
            </a:r>
            <a:r>
              <a:rPr lang="en-US" sz="1800" dirty="0">
                <a:latin typeface="Abadi" panose="020B0604020104020204" pitchFamily="34" charset="0"/>
              </a:rPr>
              <a:t> for predictive modeling</a:t>
            </a:r>
          </a:p>
          <a:p>
            <a:pPr marL="0" indent="0">
              <a:buNone/>
            </a:pPr>
            <a:r>
              <a:rPr lang="en-US" sz="1800" b="1" dirty="0">
                <a:latin typeface="Abadi" panose="020B0604020104020204" pitchFamily="34" charset="0"/>
              </a:rPr>
              <a:t>Key Insights</a:t>
            </a:r>
          </a:p>
          <a:p>
            <a:r>
              <a:rPr lang="en-US" sz="1800" dirty="0">
                <a:latin typeface="Abadi" panose="020B0604020104020204" pitchFamily="34" charset="0"/>
              </a:rPr>
              <a:t>Landing success improves with </a:t>
            </a:r>
            <a:r>
              <a:rPr lang="en-US" sz="1800" b="1" dirty="0">
                <a:latin typeface="Abadi" panose="020B0604020104020204" pitchFamily="34" charset="0"/>
              </a:rPr>
              <a:t>increasing flight number</a:t>
            </a:r>
            <a:endParaRPr lang="en-US" sz="1800" dirty="0">
              <a:latin typeface="Abadi" panose="020B0604020104020204" pitchFamily="34" charset="0"/>
            </a:endParaRPr>
          </a:p>
          <a:p>
            <a:r>
              <a:rPr lang="en-US" sz="1800" dirty="0">
                <a:latin typeface="Abadi" panose="020B0604020104020204" pitchFamily="34" charset="0"/>
              </a:rPr>
              <a:t>Certain </a:t>
            </a:r>
            <a:r>
              <a:rPr lang="en-US" sz="1800" b="1" dirty="0">
                <a:latin typeface="Abadi" panose="020B0604020104020204" pitchFamily="34" charset="0"/>
              </a:rPr>
              <a:t>orbits and launch sites</a:t>
            </a:r>
            <a:r>
              <a:rPr lang="en-US" sz="1800" dirty="0">
                <a:latin typeface="Abadi" panose="020B0604020104020204" pitchFamily="34" charset="0"/>
              </a:rPr>
              <a:t> show higher success rates</a:t>
            </a:r>
          </a:p>
          <a:p>
            <a:r>
              <a:rPr lang="en-US" sz="1800" dirty="0">
                <a:latin typeface="Abadi" panose="020B0604020104020204" pitchFamily="34" charset="0"/>
              </a:rPr>
              <a:t>Higher payload mass tends to reduce landing success probability</a:t>
            </a:r>
          </a:p>
          <a:p>
            <a:pPr marL="0" indent="0">
              <a:buNone/>
            </a:pPr>
            <a:endParaRPr lang="en-US" sz="1800" dirty="0"/>
          </a:p>
        </p:txBody>
      </p:sp>
      <p:sp>
        <p:nvSpPr>
          <p:cNvPr id="6" name="TextBox 5">
            <a:extLst>
              <a:ext uri="{FF2B5EF4-FFF2-40B4-BE49-F238E27FC236}">
                <a16:creationId xmlns:a16="http://schemas.microsoft.com/office/drawing/2014/main" id="{834706C3-61D7-C833-5B59-23FE13A39B7C}"/>
              </a:ext>
            </a:extLst>
          </p:cNvPr>
          <p:cNvSpPr txBox="1"/>
          <p:nvPr/>
        </p:nvSpPr>
        <p:spPr>
          <a:xfrm>
            <a:off x="770011" y="6427211"/>
            <a:ext cx="7569767" cy="553998"/>
          </a:xfrm>
          <a:prstGeom prst="rect">
            <a:avLst/>
          </a:prstGeom>
          <a:noFill/>
        </p:spPr>
        <p:txBody>
          <a:bodyPr wrap="square" rtlCol="0">
            <a:spAutoFit/>
          </a:bodyPr>
          <a:lstStyle/>
          <a:p>
            <a:r>
              <a:rPr lang="en-US" sz="1000" dirty="0">
                <a:solidFill>
                  <a:schemeClr val="accent3">
                    <a:lumMod val="25000"/>
                  </a:schemeClr>
                </a:solidFill>
                <a:latin typeface="Abadi"/>
              </a:rPr>
              <a:t>https://github.com/operiojrr/IBM-Data-Science-Track-Outputs/blob/main/Applied%20Data%20Science%20Capstone%20Project/edadataviz.ipynb</a:t>
            </a:r>
          </a:p>
          <a:p>
            <a:endParaRPr lang="en-PH" sz="1000" dirty="0"/>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950862" cy="5337074"/>
          </a:xfrm>
          <a:prstGeom prst="rect">
            <a:avLst/>
          </a:prstGeom>
        </p:spPr>
        <p:txBody>
          <a:bodyPr lIns="91440" tIns="45720" rIns="91440" bIns="45720" anchor="t"/>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SQL Analysis Tasks Performed:</a:t>
            </a:r>
          </a:p>
          <a:p>
            <a:pPr>
              <a:lnSpc>
                <a:spcPct val="100000"/>
              </a:lnSpc>
              <a:spcBef>
                <a:spcPts val="1400"/>
              </a:spcBef>
            </a:pPr>
            <a:r>
              <a:rPr lang="en-US" sz="2000" dirty="0">
                <a:solidFill>
                  <a:schemeClr val="accent3">
                    <a:lumMod val="25000"/>
                  </a:schemeClr>
                </a:solidFill>
                <a:latin typeface="Abadi" panose="020B0604020104020204" pitchFamily="34" charset="0"/>
              </a:rPr>
              <a:t>Queried unique launch sites and filtered launches by site name patterns</a:t>
            </a:r>
          </a:p>
          <a:p>
            <a:pPr>
              <a:lnSpc>
                <a:spcPct val="100000"/>
              </a:lnSpc>
              <a:spcBef>
                <a:spcPts val="1400"/>
              </a:spcBef>
            </a:pPr>
            <a:r>
              <a:rPr lang="en-US" sz="2000" dirty="0">
                <a:solidFill>
                  <a:schemeClr val="accent3">
                    <a:lumMod val="25000"/>
                  </a:schemeClr>
                </a:solidFill>
                <a:latin typeface="Abadi" panose="020B0604020104020204" pitchFamily="34" charset="0"/>
              </a:rPr>
              <a:t>Retrieved specific launch records using conditional string matching</a:t>
            </a:r>
          </a:p>
          <a:p>
            <a:pPr>
              <a:lnSpc>
                <a:spcPct val="100000"/>
              </a:lnSpc>
              <a:spcBef>
                <a:spcPts val="1400"/>
              </a:spcBef>
            </a:pPr>
            <a:r>
              <a:rPr lang="en-US" sz="2000" dirty="0">
                <a:solidFill>
                  <a:schemeClr val="accent3">
                    <a:lumMod val="25000"/>
                  </a:schemeClr>
                </a:solidFill>
                <a:latin typeface="Abadi" panose="020B0604020104020204" pitchFamily="34" charset="0"/>
              </a:rPr>
              <a:t>Aggregated total and average payload mass by customer and booster version</a:t>
            </a:r>
          </a:p>
          <a:p>
            <a:pPr>
              <a:lnSpc>
                <a:spcPct val="100000"/>
              </a:lnSpc>
              <a:spcBef>
                <a:spcPts val="1400"/>
              </a:spcBef>
            </a:pPr>
            <a:r>
              <a:rPr lang="en-US" sz="2000" dirty="0">
                <a:solidFill>
                  <a:schemeClr val="accent3">
                    <a:lumMod val="25000"/>
                  </a:schemeClr>
                </a:solidFill>
                <a:latin typeface="Abadi" panose="020B0604020104020204" pitchFamily="34" charset="0"/>
              </a:rPr>
              <a:t>Identified the earliest successful ground-pad landing using date aggregation</a:t>
            </a:r>
          </a:p>
          <a:p>
            <a:pPr>
              <a:lnSpc>
                <a:spcPct val="100000"/>
              </a:lnSpc>
              <a:spcBef>
                <a:spcPts val="1400"/>
              </a:spcBef>
            </a:pPr>
            <a:r>
              <a:rPr lang="en-US" sz="2000" dirty="0">
                <a:solidFill>
                  <a:schemeClr val="accent3">
                    <a:lumMod val="25000"/>
                  </a:schemeClr>
                </a:solidFill>
                <a:latin typeface="Abadi" panose="020B0604020104020204" pitchFamily="34" charset="0"/>
              </a:rPr>
              <a:t>Filtered launches by landing outcome, payload mass range, and booster type</a:t>
            </a:r>
          </a:p>
          <a:p>
            <a:pPr>
              <a:lnSpc>
                <a:spcPct val="100000"/>
              </a:lnSpc>
              <a:spcBef>
                <a:spcPts val="1400"/>
              </a:spcBef>
            </a:pPr>
            <a:r>
              <a:rPr lang="en-US" sz="2000" dirty="0">
                <a:solidFill>
                  <a:schemeClr val="accent3">
                    <a:lumMod val="25000"/>
                  </a:schemeClr>
                </a:solidFill>
                <a:latin typeface="Abadi" panose="020B0604020104020204" pitchFamily="34" charset="0"/>
              </a:rPr>
              <a:t>Counted and compared successful vs. failed mission outcomes</a:t>
            </a:r>
          </a:p>
          <a:p>
            <a:pPr>
              <a:lnSpc>
                <a:spcPct val="100000"/>
              </a:lnSpc>
              <a:spcBef>
                <a:spcPts val="1400"/>
              </a:spcBef>
            </a:pPr>
            <a:r>
              <a:rPr lang="en-US" sz="2000" dirty="0">
                <a:solidFill>
                  <a:schemeClr val="accent3">
                    <a:lumMod val="25000"/>
                  </a:schemeClr>
                </a:solidFill>
                <a:latin typeface="Abadi" panose="020B0604020104020204" pitchFamily="34" charset="0"/>
              </a:rPr>
              <a:t>Used subqueries to identify boosters carrying maximum payload mass</a:t>
            </a:r>
          </a:p>
          <a:p>
            <a:pPr>
              <a:lnSpc>
                <a:spcPct val="100000"/>
              </a:lnSpc>
              <a:spcBef>
                <a:spcPts val="1400"/>
              </a:spcBef>
            </a:pPr>
            <a:r>
              <a:rPr lang="en-US" sz="2000" dirty="0">
                <a:solidFill>
                  <a:schemeClr val="accent3">
                    <a:lumMod val="25000"/>
                  </a:schemeClr>
                </a:solidFill>
                <a:latin typeface="Abadi" panose="020B0604020104020204" pitchFamily="34" charset="0"/>
              </a:rPr>
              <a:t>Extracted time-based insights (year and month) from launch dates</a:t>
            </a:r>
          </a:p>
          <a:p>
            <a:pPr>
              <a:lnSpc>
                <a:spcPct val="100000"/>
              </a:lnSpc>
              <a:spcBef>
                <a:spcPts val="1400"/>
              </a:spcBef>
            </a:pPr>
            <a:r>
              <a:rPr lang="en-US" sz="2000" dirty="0">
                <a:solidFill>
                  <a:schemeClr val="accent3">
                    <a:lumMod val="25000"/>
                  </a:schemeClr>
                </a:solidFill>
                <a:latin typeface="Abadi" panose="020B0604020104020204" pitchFamily="34" charset="0"/>
              </a:rPr>
              <a:t>Ranked landing outcome frequencies over a specified historical period</a:t>
            </a:r>
          </a:p>
          <a:p>
            <a:pPr marL="0" indent="0">
              <a:buNone/>
            </a:pPr>
            <a:endParaRPr lang="en-US" sz="1000" dirty="0"/>
          </a:p>
          <a:p>
            <a:pPr marL="0" indent="0">
              <a:buNone/>
            </a:pPr>
            <a:r>
              <a:rPr lang="en-US" sz="1000" dirty="0">
                <a:latin typeface="Abadi" panose="020B0604020104020204" pitchFamily="34" charset="0"/>
              </a:rPr>
              <a:t>https://github.com/operiojrr/IBM-Data-Science-Track-Outputs/blob/main/Applied%20Data%20Science%20Capstone%20Project/jupyter-labs-eda-sql-coursera_sqllite.ipynb</a:t>
            </a:r>
          </a:p>
          <a:p>
            <a:endParaRPr lang="en-US" sz="2000" dirty="0">
              <a:latin typeface="Abadi" panose="020B0604020104020204" pitchFamily="34" charset="0"/>
            </a:endParaRPr>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0966"/>
            <a:ext cx="5257800" cy="5262429"/>
          </a:xfrm>
          <a:prstGeom prst="rect">
            <a:avLst/>
          </a:prstGeom>
        </p:spPr>
        <p:txBody>
          <a:bodyPr>
            <a:normAutofit/>
          </a:bodyPr>
          <a:lstStyle/>
          <a:p>
            <a:pPr marL="0" indent="0">
              <a:lnSpc>
                <a:spcPct val="100000"/>
              </a:lnSpc>
              <a:spcBef>
                <a:spcPts val="1400"/>
              </a:spcBef>
              <a:buNone/>
            </a:pPr>
            <a:r>
              <a:rPr lang="en-US" sz="1300" b="1" dirty="0">
                <a:solidFill>
                  <a:schemeClr val="accent3">
                    <a:lumMod val="25000"/>
                  </a:schemeClr>
                </a:solidFill>
                <a:latin typeface="Abadi" panose="020B0604020104020204" pitchFamily="34" charset="0"/>
              </a:rPr>
              <a:t>Map Objects Created</a:t>
            </a:r>
          </a:p>
          <a:p>
            <a:pPr>
              <a:lnSpc>
                <a:spcPct val="100000"/>
              </a:lnSpc>
              <a:spcBef>
                <a:spcPts val="1400"/>
              </a:spcBef>
            </a:pPr>
            <a:r>
              <a:rPr lang="en-US" sz="1300" dirty="0">
                <a:solidFill>
                  <a:schemeClr val="accent3">
                    <a:lumMod val="25000"/>
                  </a:schemeClr>
                </a:solidFill>
                <a:latin typeface="Abadi" panose="020B0604020104020204" pitchFamily="34" charset="0"/>
              </a:rPr>
              <a:t>Folium Map centered at NASA Johnson Space Center for geographic context</a:t>
            </a:r>
          </a:p>
          <a:p>
            <a:pPr>
              <a:lnSpc>
                <a:spcPct val="100000"/>
              </a:lnSpc>
              <a:spcBef>
                <a:spcPts val="1400"/>
              </a:spcBef>
            </a:pPr>
            <a:r>
              <a:rPr lang="en-US" sz="1300" dirty="0">
                <a:solidFill>
                  <a:schemeClr val="accent3">
                    <a:lumMod val="25000"/>
                  </a:schemeClr>
                </a:solidFill>
                <a:latin typeface="Abadi" panose="020B0604020104020204" pitchFamily="34" charset="0"/>
              </a:rPr>
              <a:t>Circle markers to highlight and label each SpaceX launch site</a:t>
            </a:r>
          </a:p>
          <a:p>
            <a:pPr>
              <a:lnSpc>
                <a:spcPct val="100000"/>
              </a:lnSpc>
              <a:spcBef>
                <a:spcPts val="1400"/>
              </a:spcBef>
            </a:pPr>
            <a:r>
              <a:rPr lang="en-US" sz="1300" dirty="0">
                <a:solidFill>
                  <a:schemeClr val="accent3">
                    <a:lumMod val="25000"/>
                  </a:schemeClr>
                </a:solidFill>
                <a:latin typeface="Abadi" panose="020B0604020104020204" pitchFamily="34" charset="0"/>
              </a:rPr>
              <a:t>Standard markers to pinpoint exact launch site locations</a:t>
            </a:r>
          </a:p>
          <a:p>
            <a:pPr>
              <a:lnSpc>
                <a:spcPct val="100000"/>
              </a:lnSpc>
              <a:spcBef>
                <a:spcPts val="1400"/>
              </a:spcBef>
            </a:pPr>
            <a:r>
              <a:rPr lang="en-US" sz="1300" dirty="0">
                <a:solidFill>
                  <a:schemeClr val="accent3">
                    <a:lumMod val="25000"/>
                  </a:schemeClr>
                </a:solidFill>
                <a:latin typeface="Abadi" panose="020B0604020104020204" pitchFamily="34" charset="0"/>
              </a:rPr>
              <a:t>Color-coded markers (green/red) to represent successful vs. failed launches</a:t>
            </a:r>
          </a:p>
          <a:p>
            <a:pPr>
              <a:lnSpc>
                <a:spcPct val="100000"/>
              </a:lnSpc>
              <a:spcBef>
                <a:spcPts val="1400"/>
              </a:spcBef>
            </a:pPr>
            <a:r>
              <a:rPr lang="en-US" sz="1300" dirty="0">
                <a:solidFill>
                  <a:schemeClr val="accent3">
                    <a:lumMod val="25000"/>
                  </a:schemeClr>
                </a:solidFill>
                <a:latin typeface="Abadi" panose="020B0604020104020204" pitchFamily="34" charset="0"/>
              </a:rPr>
              <a:t>Marker clusters to manage overlapping launch records at the same site</a:t>
            </a:r>
          </a:p>
          <a:p>
            <a:pPr>
              <a:lnSpc>
                <a:spcPct val="100000"/>
              </a:lnSpc>
              <a:spcBef>
                <a:spcPts val="1400"/>
              </a:spcBef>
            </a:pPr>
            <a:r>
              <a:rPr lang="en-US" sz="1300" dirty="0" err="1">
                <a:solidFill>
                  <a:schemeClr val="accent3">
                    <a:lumMod val="25000"/>
                  </a:schemeClr>
                </a:solidFill>
                <a:latin typeface="Abadi" panose="020B0604020104020204" pitchFamily="34" charset="0"/>
              </a:rPr>
              <a:t>MousePosition</a:t>
            </a:r>
            <a:r>
              <a:rPr lang="en-US" sz="1300" dirty="0">
                <a:solidFill>
                  <a:schemeClr val="accent3">
                    <a:lumMod val="25000"/>
                  </a:schemeClr>
                </a:solidFill>
                <a:latin typeface="Abadi" panose="020B0604020104020204" pitchFamily="34" charset="0"/>
              </a:rPr>
              <a:t> plugin to dynamically display geographic coordinates</a:t>
            </a:r>
          </a:p>
          <a:p>
            <a:pPr>
              <a:lnSpc>
                <a:spcPct val="100000"/>
              </a:lnSpc>
              <a:spcBef>
                <a:spcPts val="1400"/>
              </a:spcBef>
            </a:pPr>
            <a:r>
              <a:rPr lang="en-US" sz="1300" dirty="0">
                <a:solidFill>
                  <a:schemeClr val="accent3">
                    <a:lumMod val="25000"/>
                  </a:schemeClr>
                </a:solidFill>
                <a:latin typeface="Abadi" panose="020B0604020104020204" pitchFamily="34" charset="0"/>
              </a:rPr>
              <a:t>Polylines to visualize distances between launch sites and nearby features (e.g., coastline)</a:t>
            </a:r>
          </a:p>
          <a:p>
            <a:pPr>
              <a:lnSpc>
                <a:spcPct val="100000"/>
              </a:lnSpc>
              <a:spcBef>
                <a:spcPts val="1400"/>
              </a:spcBef>
            </a:pPr>
            <a:endParaRPr lang="en-US" sz="13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dirty="0">
                <a:latin typeface="Abadi" panose="020B0604020104020204" pitchFamily="34" charset="0"/>
              </a:rPr>
              <a:t>https://github.com/operiojrr/IBM-Data-Science-Track-Outputs/blob/main/Applied%20Data%20Science%20Capstone%20Project/lab_jupyter_launch_site_location.ipynb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D2D877B4-D4D7-5DFD-B646-A8BEC53CFA88}"/>
              </a:ext>
            </a:extLst>
          </p:cNvPr>
          <p:cNvSpPr txBox="1">
            <a:spLocks/>
          </p:cNvSpPr>
          <p:nvPr/>
        </p:nvSpPr>
        <p:spPr>
          <a:xfrm>
            <a:off x="6027811" y="1380965"/>
            <a:ext cx="5257800" cy="5262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300" b="1" dirty="0">
                <a:solidFill>
                  <a:schemeClr val="accent3">
                    <a:lumMod val="25000"/>
                  </a:schemeClr>
                </a:solidFill>
                <a:latin typeface="Abadi" panose="020B0604020104020204" pitchFamily="34" charset="0"/>
              </a:rPr>
              <a:t>Why These Objects Were Used</a:t>
            </a:r>
          </a:p>
          <a:p>
            <a:pPr>
              <a:lnSpc>
                <a:spcPct val="100000"/>
              </a:lnSpc>
              <a:spcBef>
                <a:spcPts val="1400"/>
              </a:spcBef>
            </a:pPr>
            <a:r>
              <a:rPr lang="en-US" sz="1300" dirty="0">
                <a:solidFill>
                  <a:schemeClr val="accent3">
                    <a:lumMod val="25000"/>
                  </a:schemeClr>
                </a:solidFill>
                <a:latin typeface="Abadi" panose="020B0604020104020204" pitchFamily="34" charset="0"/>
              </a:rPr>
              <a:t>Visualize the global and regional distribution of Falcon 9 launch sites</a:t>
            </a:r>
          </a:p>
          <a:p>
            <a:pPr>
              <a:lnSpc>
                <a:spcPct val="100000"/>
              </a:lnSpc>
              <a:spcBef>
                <a:spcPts val="1400"/>
              </a:spcBef>
            </a:pPr>
            <a:r>
              <a:rPr lang="en-US" sz="1300" dirty="0">
                <a:solidFill>
                  <a:schemeClr val="accent3">
                    <a:lumMod val="25000"/>
                  </a:schemeClr>
                </a:solidFill>
                <a:latin typeface="Abadi" panose="020B0604020104020204" pitchFamily="34" charset="0"/>
              </a:rPr>
              <a:t>Compare launch success rates by location using interactive, color-coded markers</a:t>
            </a:r>
          </a:p>
          <a:p>
            <a:pPr>
              <a:lnSpc>
                <a:spcPct val="100000"/>
              </a:lnSpc>
              <a:spcBef>
                <a:spcPts val="1400"/>
              </a:spcBef>
            </a:pPr>
            <a:r>
              <a:rPr lang="en-US" sz="1300" dirty="0">
                <a:solidFill>
                  <a:schemeClr val="accent3">
                    <a:lumMod val="25000"/>
                  </a:schemeClr>
                </a:solidFill>
                <a:latin typeface="Abadi" panose="020B0604020104020204" pitchFamily="34" charset="0"/>
              </a:rPr>
              <a:t>Reduce visual clutter and improve interpretability with marker clustering</a:t>
            </a:r>
          </a:p>
          <a:p>
            <a:pPr>
              <a:lnSpc>
                <a:spcPct val="100000"/>
              </a:lnSpc>
              <a:spcBef>
                <a:spcPts val="1400"/>
              </a:spcBef>
            </a:pPr>
            <a:r>
              <a:rPr lang="en-US" sz="1300" dirty="0">
                <a:solidFill>
                  <a:schemeClr val="accent3">
                    <a:lumMod val="25000"/>
                  </a:schemeClr>
                </a:solidFill>
                <a:latin typeface="Abadi" panose="020B0604020104020204" pitchFamily="34" charset="0"/>
              </a:rPr>
              <a:t>Analyze geographic proximity to coastlines, highways, and railways</a:t>
            </a:r>
          </a:p>
          <a:p>
            <a:pPr>
              <a:lnSpc>
                <a:spcPct val="100000"/>
              </a:lnSpc>
              <a:spcBef>
                <a:spcPts val="1400"/>
              </a:spcBef>
            </a:pPr>
            <a:r>
              <a:rPr lang="en-US" sz="1300" dirty="0">
                <a:solidFill>
                  <a:schemeClr val="accent3">
                    <a:lumMod val="25000"/>
                  </a:schemeClr>
                </a:solidFill>
                <a:latin typeface="Abadi" panose="020B0604020104020204" pitchFamily="34" charset="0"/>
              </a:rPr>
              <a:t>Support exploration of spatial factors influencing launch site selection and success</a:t>
            </a:r>
          </a:p>
          <a:p>
            <a:pPr marL="0" indent="0">
              <a:lnSpc>
                <a:spcPct val="100000"/>
              </a:lnSpc>
              <a:spcBef>
                <a:spcPts val="1400"/>
              </a:spcBef>
              <a:buNone/>
            </a:pPr>
            <a:r>
              <a:rPr lang="en-US" sz="1300" b="1" dirty="0">
                <a:latin typeface="Abadi" panose="020B0604020104020204" pitchFamily="34" charset="0"/>
              </a:rPr>
              <a:t>Key Insights</a:t>
            </a:r>
          </a:p>
          <a:p>
            <a:pPr>
              <a:lnSpc>
                <a:spcPct val="100000"/>
              </a:lnSpc>
              <a:spcBef>
                <a:spcPts val="1400"/>
              </a:spcBef>
            </a:pPr>
            <a:r>
              <a:rPr lang="en-US" sz="1300" dirty="0">
                <a:latin typeface="Abadi" panose="020B0604020104020204" pitchFamily="34" charset="0"/>
              </a:rPr>
              <a:t>Launch sites are generally close to coastlines, supporting safe recovery operations</a:t>
            </a:r>
          </a:p>
          <a:p>
            <a:pPr>
              <a:lnSpc>
                <a:spcPct val="100000"/>
              </a:lnSpc>
              <a:spcBef>
                <a:spcPts val="1400"/>
              </a:spcBef>
            </a:pPr>
            <a:r>
              <a:rPr lang="en-US" sz="1300" dirty="0">
                <a:latin typeface="Abadi" panose="020B0604020104020204" pitchFamily="34" charset="0"/>
              </a:rPr>
              <a:t>Sites maintain distance from dense urban areas, reducing operational risk</a:t>
            </a:r>
          </a:p>
          <a:p>
            <a:pPr>
              <a:lnSpc>
                <a:spcPct val="100000"/>
              </a:lnSpc>
              <a:spcBef>
                <a:spcPts val="1400"/>
              </a:spcBef>
            </a:pPr>
            <a:r>
              <a:rPr lang="en-US" sz="1300" dirty="0">
                <a:latin typeface="Abadi" panose="020B0604020104020204" pitchFamily="34" charset="0"/>
              </a:rPr>
              <a:t>Geographic location appears to influence launch success patterns</a:t>
            </a: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2865CB7B-51D1-6B57-B07B-FF613CF9966E}"/>
              </a:ext>
            </a:extLst>
          </p:cNvPr>
          <p:cNvSpPr txBox="1">
            <a:spLocks/>
          </p:cNvSpPr>
          <p:nvPr/>
        </p:nvSpPr>
        <p:spPr>
          <a:xfrm>
            <a:off x="838200" y="1380966"/>
            <a:ext cx="5257800" cy="5262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300" b="1" dirty="0">
                <a:solidFill>
                  <a:schemeClr val="accent3">
                    <a:lumMod val="25000"/>
                  </a:schemeClr>
                </a:solidFill>
                <a:latin typeface="Abadi" panose="020B0604020104020204" pitchFamily="34" charset="0"/>
              </a:rPr>
              <a:t>Plots and Interactions Added</a:t>
            </a:r>
          </a:p>
          <a:p>
            <a:pPr>
              <a:lnSpc>
                <a:spcPct val="100000"/>
              </a:lnSpc>
              <a:spcBef>
                <a:spcPts val="1400"/>
              </a:spcBef>
            </a:pPr>
            <a:r>
              <a:rPr lang="en-US" sz="1300" b="1" dirty="0">
                <a:solidFill>
                  <a:schemeClr val="accent3">
                    <a:lumMod val="25000"/>
                  </a:schemeClr>
                </a:solidFill>
                <a:latin typeface="Abadi" panose="020B0604020104020204" pitchFamily="34" charset="0"/>
              </a:rPr>
              <a:t>Launch Site Dropdown</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 - Allows selection of all sites or a specific launch site</a:t>
            </a:r>
          </a:p>
          <a:p>
            <a:pPr>
              <a:lnSpc>
                <a:spcPct val="100000"/>
              </a:lnSpc>
              <a:spcBef>
                <a:spcPts val="1400"/>
              </a:spcBef>
            </a:pPr>
            <a:r>
              <a:rPr lang="en-US" sz="1300" b="1" dirty="0">
                <a:solidFill>
                  <a:schemeClr val="accent3">
                    <a:lumMod val="25000"/>
                  </a:schemeClr>
                </a:solidFill>
                <a:latin typeface="Abadi" panose="020B0604020104020204" pitchFamily="34" charset="0"/>
              </a:rPr>
              <a:t>Success vs. Failure Pie Chart</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 - Displays total successful launches for all sites</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 - Shows success vs. failure breakdown for a selected site</a:t>
            </a:r>
          </a:p>
          <a:p>
            <a:pPr>
              <a:lnSpc>
                <a:spcPct val="100000"/>
              </a:lnSpc>
              <a:spcBef>
                <a:spcPts val="1400"/>
              </a:spcBef>
            </a:pPr>
            <a:r>
              <a:rPr lang="en-US" sz="1300" b="1" dirty="0">
                <a:solidFill>
                  <a:schemeClr val="accent3">
                    <a:lumMod val="25000"/>
                  </a:schemeClr>
                </a:solidFill>
                <a:latin typeface="Abadi" panose="020B0604020104020204" pitchFamily="34" charset="0"/>
              </a:rPr>
              <a:t>Payload Range Slider</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 - Enables dynamic filtering of launches by payload mass</a:t>
            </a:r>
          </a:p>
          <a:p>
            <a:pPr>
              <a:lnSpc>
                <a:spcPct val="100000"/>
              </a:lnSpc>
              <a:spcBef>
                <a:spcPts val="1400"/>
              </a:spcBef>
            </a:pPr>
            <a:r>
              <a:rPr lang="en-US" sz="1300" b="1" dirty="0">
                <a:solidFill>
                  <a:schemeClr val="accent3">
                    <a:lumMod val="25000"/>
                  </a:schemeClr>
                </a:solidFill>
                <a:latin typeface="Abadi" panose="020B0604020104020204" pitchFamily="34" charset="0"/>
              </a:rPr>
              <a:t>Payload vs. Launch Outcome Scatter Plot</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 - Visualizes relationship between payload mass and launch success</a:t>
            </a:r>
          </a:p>
          <a:p>
            <a:pPr marL="0" indent="0">
              <a:lnSpc>
                <a:spcPct val="100000"/>
              </a:lnSpc>
              <a:spcBef>
                <a:spcPts val="1400"/>
              </a:spcBef>
              <a:buNone/>
            </a:pPr>
            <a:r>
              <a:rPr lang="en-US" sz="1300" dirty="0">
                <a:solidFill>
                  <a:schemeClr val="accent3">
                    <a:lumMod val="25000"/>
                  </a:schemeClr>
                </a:solidFill>
                <a:latin typeface="Abadi" panose="020B0604020104020204" pitchFamily="34" charset="0"/>
              </a:rPr>
              <a:t> - Color-coded by Falcon 9 booster version</a:t>
            </a:r>
          </a:p>
          <a:p>
            <a:pPr marL="0" indent="0">
              <a:lnSpc>
                <a:spcPct val="100000"/>
              </a:lnSpc>
              <a:spcBef>
                <a:spcPts val="1400"/>
              </a:spcBef>
              <a:buFont typeface="Arial" panose="020B0604020202020204" pitchFamily="34" charset="0"/>
              <a:buNone/>
            </a:pPr>
            <a:r>
              <a:rPr lang="en-US" sz="1200" dirty="0">
                <a:latin typeface="Abadi" panose="020B0604020104020204" pitchFamily="34" charset="0"/>
              </a:rPr>
              <a:t>https://github.com/operiojrr/IBM-Data-Science-Track-Outputs/blob/main/Applied%20Data%20Science%20Capstone%20Project/spacex-dash-app.py</a:t>
            </a:r>
          </a:p>
        </p:txBody>
      </p:sp>
      <p:sp>
        <p:nvSpPr>
          <p:cNvPr id="6" name="Content Placeholder 4">
            <a:extLst>
              <a:ext uri="{FF2B5EF4-FFF2-40B4-BE49-F238E27FC236}">
                <a16:creationId xmlns:a16="http://schemas.microsoft.com/office/drawing/2014/main" id="{F7A30A48-FF6E-D0DC-AC3C-EE8CB7107713}"/>
              </a:ext>
            </a:extLst>
          </p:cNvPr>
          <p:cNvSpPr txBox="1">
            <a:spLocks/>
          </p:cNvSpPr>
          <p:nvPr/>
        </p:nvSpPr>
        <p:spPr>
          <a:xfrm>
            <a:off x="6027811" y="1380965"/>
            <a:ext cx="5257800" cy="5262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300" b="1" dirty="0">
                <a:solidFill>
                  <a:schemeClr val="accent3">
                    <a:lumMod val="25000"/>
                  </a:schemeClr>
                </a:solidFill>
                <a:latin typeface="Abadi" panose="020B0604020104020204" pitchFamily="34" charset="0"/>
              </a:rPr>
              <a:t>Why These Plots and Interactions Were Used</a:t>
            </a:r>
          </a:p>
          <a:p>
            <a:pPr>
              <a:lnSpc>
                <a:spcPct val="100000"/>
              </a:lnSpc>
              <a:spcBef>
                <a:spcPts val="1400"/>
              </a:spcBef>
            </a:pPr>
            <a:r>
              <a:rPr lang="en-US" sz="1300" dirty="0">
                <a:solidFill>
                  <a:schemeClr val="accent3">
                    <a:lumMod val="25000"/>
                  </a:schemeClr>
                </a:solidFill>
                <a:latin typeface="Abadi" panose="020B0604020104020204" pitchFamily="34" charset="0"/>
              </a:rPr>
              <a:t>Enable interactive exploration of launch performance by site</a:t>
            </a:r>
          </a:p>
          <a:p>
            <a:pPr>
              <a:lnSpc>
                <a:spcPct val="100000"/>
              </a:lnSpc>
              <a:spcBef>
                <a:spcPts val="1400"/>
              </a:spcBef>
            </a:pPr>
            <a:r>
              <a:rPr lang="en-US" sz="1300" dirty="0">
                <a:solidFill>
                  <a:schemeClr val="accent3">
                    <a:lumMod val="25000"/>
                  </a:schemeClr>
                </a:solidFill>
                <a:latin typeface="Abadi" panose="020B0604020104020204" pitchFamily="34" charset="0"/>
              </a:rPr>
              <a:t>Compare success rates across launch locations</a:t>
            </a:r>
          </a:p>
          <a:p>
            <a:pPr>
              <a:lnSpc>
                <a:spcPct val="100000"/>
              </a:lnSpc>
              <a:spcBef>
                <a:spcPts val="1400"/>
              </a:spcBef>
            </a:pPr>
            <a:r>
              <a:rPr lang="en-US" sz="1300" dirty="0">
                <a:solidFill>
                  <a:schemeClr val="accent3">
                    <a:lumMod val="25000"/>
                  </a:schemeClr>
                </a:solidFill>
                <a:latin typeface="Abadi" panose="020B0604020104020204" pitchFamily="34" charset="0"/>
              </a:rPr>
              <a:t>Examine how payload mass influences mission success</a:t>
            </a:r>
          </a:p>
          <a:p>
            <a:pPr>
              <a:lnSpc>
                <a:spcPct val="100000"/>
              </a:lnSpc>
              <a:spcBef>
                <a:spcPts val="1400"/>
              </a:spcBef>
            </a:pPr>
            <a:r>
              <a:rPr lang="en-US" sz="1300" dirty="0">
                <a:solidFill>
                  <a:schemeClr val="accent3">
                    <a:lumMod val="25000"/>
                  </a:schemeClr>
                </a:solidFill>
                <a:latin typeface="Abadi" panose="020B0604020104020204" pitchFamily="34" charset="0"/>
              </a:rPr>
              <a:t>Identify booster versions associated with higher success rates</a:t>
            </a:r>
          </a:p>
          <a:p>
            <a:pPr>
              <a:lnSpc>
                <a:spcPct val="100000"/>
              </a:lnSpc>
              <a:spcBef>
                <a:spcPts val="1400"/>
              </a:spcBef>
            </a:pPr>
            <a:r>
              <a:rPr lang="en-US" sz="1300" dirty="0">
                <a:solidFill>
                  <a:schemeClr val="accent3">
                    <a:lumMod val="25000"/>
                  </a:schemeClr>
                </a:solidFill>
                <a:latin typeface="Abadi" panose="020B0604020104020204" pitchFamily="34" charset="0"/>
              </a:rPr>
              <a:t>Support data-driven insights without static assumptions</a:t>
            </a:r>
          </a:p>
          <a:p>
            <a:pPr marL="0" indent="0">
              <a:lnSpc>
                <a:spcPct val="100000"/>
              </a:lnSpc>
              <a:spcBef>
                <a:spcPts val="1400"/>
              </a:spcBef>
              <a:buNone/>
            </a:pPr>
            <a:r>
              <a:rPr lang="en-US" sz="1300" b="1" dirty="0">
                <a:latin typeface="Abadi" panose="020B0604020104020204" pitchFamily="34" charset="0"/>
              </a:rPr>
              <a:t>Key Insights</a:t>
            </a:r>
          </a:p>
          <a:p>
            <a:pPr>
              <a:lnSpc>
                <a:spcPct val="100000"/>
              </a:lnSpc>
              <a:spcBef>
                <a:spcPts val="1400"/>
              </a:spcBef>
            </a:pPr>
            <a:r>
              <a:rPr lang="en-US" sz="1300" dirty="0">
                <a:latin typeface="Abadi" panose="020B0604020104020204" pitchFamily="34" charset="0"/>
              </a:rPr>
              <a:t>Identification of launch sites with highest success counts and rates</a:t>
            </a:r>
          </a:p>
          <a:p>
            <a:pPr>
              <a:lnSpc>
                <a:spcPct val="100000"/>
              </a:lnSpc>
              <a:spcBef>
                <a:spcPts val="1400"/>
              </a:spcBef>
            </a:pPr>
            <a:r>
              <a:rPr lang="en-US" sz="1300" dirty="0">
                <a:latin typeface="Abadi" panose="020B0604020104020204" pitchFamily="34" charset="0"/>
              </a:rPr>
              <a:t>Payload ranges associated with higher and lower success probabilities</a:t>
            </a:r>
          </a:p>
          <a:p>
            <a:pPr>
              <a:lnSpc>
                <a:spcPct val="100000"/>
              </a:lnSpc>
              <a:spcBef>
                <a:spcPts val="1400"/>
              </a:spcBef>
            </a:pPr>
            <a:r>
              <a:rPr lang="en-US" sz="1300" dirty="0">
                <a:latin typeface="Abadi" panose="020B0604020104020204" pitchFamily="34" charset="0"/>
              </a:rPr>
              <a:t>Booster versions demonstrating stronger performance trends</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43FD1774-F68A-62AC-6868-3567010F7E57}"/>
              </a:ext>
            </a:extLst>
          </p:cNvPr>
          <p:cNvSpPr txBox="1">
            <a:spLocks/>
          </p:cNvSpPr>
          <p:nvPr/>
        </p:nvSpPr>
        <p:spPr>
          <a:xfrm>
            <a:off x="838199" y="1264280"/>
            <a:ext cx="7438047" cy="52624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b="1" dirty="0">
                <a:latin typeface="Abadi" panose="020B0604020104020204" pitchFamily="34" charset="0"/>
              </a:rPr>
              <a:t>Model Development Process</a:t>
            </a:r>
          </a:p>
          <a:p>
            <a:pPr>
              <a:lnSpc>
                <a:spcPct val="100000"/>
              </a:lnSpc>
              <a:spcBef>
                <a:spcPts val="1400"/>
              </a:spcBef>
            </a:pPr>
            <a:r>
              <a:rPr lang="en-US" sz="1200" b="1" dirty="0">
                <a:latin typeface="Abadi" panose="020B0604020104020204" pitchFamily="34" charset="0"/>
              </a:rPr>
              <a:t>Label definition: </a:t>
            </a:r>
            <a:r>
              <a:rPr lang="en-US" sz="1200" dirty="0">
                <a:latin typeface="Abadi" panose="020B0604020104020204" pitchFamily="34" charset="0"/>
              </a:rPr>
              <a:t>Converted landing outcomes into binary class(1 = successful landing, 0 = unsuccessful landing)</a:t>
            </a:r>
          </a:p>
          <a:p>
            <a:pPr>
              <a:lnSpc>
                <a:spcPct val="100000"/>
              </a:lnSpc>
              <a:spcBef>
                <a:spcPts val="1400"/>
              </a:spcBef>
            </a:pPr>
            <a:r>
              <a:rPr lang="en-US" sz="1200" b="1" dirty="0">
                <a:latin typeface="Abadi" panose="020B0604020104020204" pitchFamily="34" charset="0"/>
              </a:rPr>
              <a:t>Feature scaling: </a:t>
            </a:r>
            <a:r>
              <a:rPr lang="en-US" sz="1200" dirty="0">
                <a:latin typeface="Abadi" panose="020B0604020104020204" pitchFamily="34" charset="0"/>
              </a:rPr>
              <a:t>Standardized input features using </a:t>
            </a:r>
            <a:r>
              <a:rPr lang="en-US" sz="1200" b="1" dirty="0" err="1">
                <a:latin typeface="Abadi" panose="020B0604020104020204" pitchFamily="34" charset="0"/>
              </a:rPr>
              <a:t>StandardScaler</a:t>
            </a:r>
            <a:endParaRPr lang="en-US" sz="1200" b="1" dirty="0">
              <a:latin typeface="Abadi" panose="020B0604020104020204" pitchFamily="34" charset="0"/>
            </a:endParaRPr>
          </a:p>
          <a:p>
            <a:pPr>
              <a:lnSpc>
                <a:spcPct val="100000"/>
              </a:lnSpc>
              <a:spcBef>
                <a:spcPts val="1400"/>
              </a:spcBef>
            </a:pPr>
            <a:r>
              <a:rPr lang="en-US" sz="1200" b="1" dirty="0">
                <a:latin typeface="Abadi" panose="020B0604020104020204" pitchFamily="34" charset="0"/>
              </a:rPr>
              <a:t>Data splitting: </a:t>
            </a:r>
            <a:r>
              <a:rPr lang="en-US" sz="1200" dirty="0">
                <a:latin typeface="Abadi" panose="020B0604020104020204" pitchFamily="34" charset="0"/>
              </a:rPr>
              <a:t>Train–test split (80% training, 20% testing)</a:t>
            </a:r>
          </a:p>
          <a:p>
            <a:pPr>
              <a:lnSpc>
                <a:spcPct val="100000"/>
              </a:lnSpc>
              <a:spcBef>
                <a:spcPts val="1400"/>
              </a:spcBef>
            </a:pPr>
            <a:r>
              <a:rPr lang="en-US" sz="1200" b="1" dirty="0">
                <a:latin typeface="Abadi" panose="020B0604020104020204" pitchFamily="34" charset="0"/>
              </a:rPr>
              <a:t>Model training:</a:t>
            </a:r>
          </a:p>
          <a:p>
            <a:pPr>
              <a:lnSpc>
                <a:spcPct val="100000"/>
              </a:lnSpc>
              <a:spcBef>
                <a:spcPts val="1400"/>
              </a:spcBef>
              <a:buFont typeface="+mj-lt"/>
              <a:buAutoNum type="arabicPeriod"/>
            </a:pPr>
            <a:r>
              <a:rPr lang="en-US" sz="1200" dirty="0">
                <a:latin typeface="Abadi" panose="020B0604020104020204" pitchFamily="34" charset="0"/>
              </a:rPr>
              <a:t>Logistic Regression</a:t>
            </a:r>
          </a:p>
          <a:p>
            <a:pPr>
              <a:lnSpc>
                <a:spcPct val="100000"/>
              </a:lnSpc>
              <a:spcBef>
                <a:spcPts val="1400"/>
              </a:spcBef>
              <a:buFont typeface="+mj-lt"/>
              <a:buAutoNum type="arabicPeriod"/>
            </a:pPr>
            <a:r>
              <a:rPr lang="en-US" sz="1200" dirty="0">
                <a:latin typeface="Abadi" panose="020B0604020104020204" pitchFamily="34" charset="0"/>
              </a:rPr>
              <a:t>Support Vector Machine (SVM)</a:t>
            </a:r>
          </a:p>
          <a:p>
            <a:pPr>
              <a:lnSpc>
                <a:spcPct val="100000"/>
              </a:lnSpc>
              <a:spcBef>
                <a:spcPts val="1400"/>
              </a:spcBef>
              <a:buFont typeface="+mj-lt"/>
              <a:buAutoNum type="arabicPeriod"/>
            </a:pPr>
            <a:r>
              <a:rPr lang="en-US" sz="1200" dirty="0">
                <a:latin typeface="Abadi" panose="020B0604020104020204" pitchFamily="34" charset="0"/>
              </a:rPr>
              <a:t>Decision Tree Classifier</a:t>
            </a:r>
          </a:p>
          <a:p>
            <a:pPr>
              <a:lnSpc>
                <a:spcPct val="100000"/>
              </a:lnSpc>
              <a:spcBef>
                <a:spcPts val="1400"/>
              </a:spcBef>
              <a:buFont typeface="+mj-lt"/>
              <a:buAutoNum type="arabicPeriod"/>
            </a:pPr>
            <a:r>
              <a:rPr lang="en-US" sz="1200" dirty="0">
                <a:latin typeface="Abadi" panose="020B0604020104020204" pitchFamily="34" charset="0"/>
              </a:rPr>
              <a:t>K-Nearest Neighbors (KNN)</a:t>
            </a:r>
          </a:p>
          <a:p>
            <a:pPr>
              <a:lnSpc>
                <a:spcPct val="100000"/>
              </a:lnSpc>
              <a:spcBef>
                <a:spcPts val="1400"/>
              </a:spcBef>
            </a:pPr>
            <a:r>
              <a:rPr lang="en-US" sz="1200" b="1" dirty="0">
                <a:latin typeface="Abadi" panose="020B0604020104020204" pitchFamily="34" charset="0"/>
              </a:rPr>
              <a:t>Hyperparameter tuning: </a:t>
            </a:r>
            <a:r>
              <a:rPr lang="en-US" sz="1200" dirty="0">
                <a:latin typeface="Abadi" panose="020B0604020104020204" pitchFamily="34" charset="0"/>
              </a:rPr>
              <a:t>Used </a:t>
            </a:r>
            <a:r>
              <a:rPr lang="en-US" sz="1200" dirty="0" err="1">
                <a:latin typeface="Abadi" panose="020B0604020104020204" pitchFamily="34" charset="0"/>
              </a:rPr>
              <a:t>GridSearchCV</a:t>
            </a:r>
            <a:r>
              <a:rPr lang="en-US" sz="1200" dirty="0">
                <a:latin typeface="Abadi" panose="020B0604020104020204" pitchFamily="34" charset="0"/>
              </a:rPr>
              <a:t> (cv = 10) to optimize each model</a:t>
            </a:r>
          </a:p>
          <a:p>
            <a:pPr>
              <a:lnSpc>
                <a:spcPct val="100000"/>
              </a:lnSpc>
              <a:spcBef>
                <a:spcPts val="1400"/>
              </a:spcBef>
            </a:pPr>
            <a:r>
              <a:rPr lang="en-US" sz="1200" b="1" dirty="0">
                <a:latin typeface="Abadi" panose="020B0604020104020204" pitchFamily="34" charset="0"/>
              </a:rPr>
              <a:t>Model evaluation:</a:t>
            </a:r>
          </a:p>
          <a:p>
            <a:pPr>
              <a:lnSpc>
                <a:spcPct val="100000"/>
              </a:lnSpc>
              <a:spcBef>
                <a:spcPts val="1400"/>
              </a:spcBef>
              <a:buFont typeface="+mj-lt"/>
              <a:buAutoNum type="arabicPeriod"/>
            </a:pPr>
            <a:r>
              <a:rPr lang="en-US" sz="1200" dirty="0">
                <a:latin typeface="Abadi" panose="020B0604020104020204" pitchFamily="34" charset="0"/>
              </a:rPr>
              <a:t>Test accuracy</a:t>
            </a:r>
          </a:p>
          <a:p>
            <a:pPr>
              <a:lnSpc>
                <a:spcPct val="100000"/>
              </a:lnSpc>
              <a:spcBef>
                <a:spcPts val="1400"/>
              </a:spcBef>
              <a:buFont typeface="+mj-lt"/>
              <a:buAutoNum type="arabicPeriod"/>
            </a:pPr>
            <a:r>
              <a:rPr lang="en-US" sz="1200" dirty="0">
                <a:latin typeface="Abadi" panose="020B0604020104020204" pitchFamily="34" charset="0"/>
              </a:rPr>
              <a:t>Confusion matrix analysis</a:t>
            </a:r>
          </a:p>
          <a:p>
            <a:pPr>
              <a:lnSpc>
                <a:spcPct val="100000"/>
              </a:lnSpc>
              <a:spcBef>
                <a:spcPts val="1400"/>
              </a:spcBef>
            </a:pPr>
            <a:r>
              <a:rPr lang="en-US" sz="1200" b="1" dirty="0">
                <a:latin typeface="Abadi" panose="020B0604020104020204" pitchFamily="34" charset="0"/>
              </a:rPr>
              <a:t>Model selection: </a:t>
            </a:r>
            <a:r>
              <a:rPr lang="en-US" sz="1200" dirty="0">
                <a:latin typeface="Abadi" panose="020B0604020104020204" pitchFamily="34" charset="0"/>
              </a:rPr>
              <a:t>Selected best-performing model based on accuracy, robustness, and interpretability</a:t>
            </a:r>
          </a:p>
        </p:txBody>
      </p:sp>
      <p:sp>
        <p:nvSpPr>
          <p:cNvPr id="6" name="Content Placeholder 4">
            <a:extLst>
              <a:ext uri="{FF2B5EF4-FFF2-40B4-BE49-F238E27FC236}">
                <a16:creationId xmlns:a16="http://schemas.microsoft.com/office/drawing/2014/main" id="{440E142B-072C-30CF-A1E5-97828785B114}"/>
              </a:ext>
            </a:extLst>
          </p:cNvPr>
          <p:cNvSpPr txBox="1">
            <a:spLocks/>
          </p:cNvSpPr>
          <p:nvPr/>
        </p:nvSpPr>
        <p:spPr>
          <a:xfrm>
            <a:off x="770011" y="6474410"/>
            <a:ext cx="8905834" cy="2757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800" dirty="0">
                <a:solidFill>
                  <a:schemeClr val="accent3">
                    <a:lumMod val="25000"/>
                  </a:schemeClr>
                </a:solidFill>
                <a:latin typeface="Abadi" panose="020B0604020104020204" pitchFamily="34" charset="0"/>
              </a:rPr>
              <a:t>https://github.com/operiojrr/IBM-Data-Science-Track-Outputs/blob/main/Applied%20Data%20Science%20Capstone%20Project/SpaceX_Machine%20Learning%20Prediction_Part_5.ipynb</a:t>
            </a:r>
          </a:p>
        </p:txBody>
      </p:sp>
      <p:sp>
        <p:nvSpPr>
          <p:cNvPr id="7" name="Rectangle: Rounded Corners 6">
            <a:extLst>
              <a:ext uri="{FF2B5EF4-FFF2-40B4-BE49-F238E27FC236}">
                <a16:creationId xmlns:a16="http://schemas.microsoft.com/office/drawing/2014/main" id="{E4E31714-D87E-9004-8BB2-88357D8E839B}"/>
              </a:ext>
            </a:extLst>
          </p:cNvPr>
          <p:cNvSpPr/>
          <p:nvPr/>
        </p:nvSpPr>
        <p:spPr>
          <a:xfrm>
            <a:off x="8625589" y="1414294"/>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Labeled Dataset</a:t>
            </a:r>
          </a:p>
        </p:txBody>
      </p:sp>
      <p:sp>
        <p:nvSpPr>
          <p:cNvPr id="8" name="Rectangle: Rounded Corners 7">
            <a:extLst>
              <a:ext uri="{FF2B5EF4-FFF2-40B4-BE49-F238E27FC236}">
                <a16:creationId xmlns:a16="http://schemas.microsoft.com/office/drawing/2014/main" id="{08E0FA66-2271-CF38-94B6-12F576CD3A3D}"/>
              </a:ext>
            </a:extLst>
          </p:cNvPr>
          <p:cNvSpPr/>
          <p:nvPr/>
        </p:nvSpPr>
        <p:spPr>
          <a:xfrm>
            <a:off x="8625589" y="2141968"/>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Feature Standardization</a:t>
            </a:r>
          </a:p>
        </p:txBody>
      </p:sp>
      <p:sp>
        <p:nvSpPr>
          <p:cNvPr id="9" name="Rectangle: Rounded Corners 8">
            <a:extLst>
              <a:ext uri="{FF2B5EF4-FFF2-40B4-BE49-F238E27FC236}">
                <a16:creationId xmlns:a16="http://schemas.microsoft.com/office/drawing/2014/main" id="{81054498-9AA3-DCCA-0F8F-9D3CDC1AEF85}"/>
              </a:ext>
            </a:extLst>
          </p:cNvPr>
          <p:cNvSpPr/>
          <p:nvPr/>
        </p:nvSpPr>
        <p:spPr>
          <a:xfrm>
            <a:off x="8625589" y="2869642"/>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Train–Test Split</a:t>
            </a:r>
          </a:p>
        </p:txBody>
      </p:sp>
      <p:sp>
        <p:nvSpPr>
          <p:cNvPr id="10" name="Rectangle: Rounded Corners 9">
            <a:extLst>
              <a:ext uri="{FF2B5EF4-FFF2-40B4-BE49-F238E27FC236}">
                <a16:creationId xmlns:a16="http://schemas.microsoft.com/office/drawing/2014/main" id="{B760311B-F5C5-7B2B-9C2B-E50FF657DA61}"/>
              </a:ext>
            </a:extLst>
          </p:cNvPr>
          <p:cNvSpPr/>
          <p:nvPr/>
        </p:nvSpPr>
        <p:spPr>
          <a:xfrm>
            <a:off x="7959015" y="3597316"/>
            <a:ext cx="3125745"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Model Training</a:t>
            </a:r>
          </a:p>
          <a:p>
            <a:pPr algn="ctr"/>
            <a:r>
              <a:rPr lang="en-PH" dirty="0"/>
              <a:t>(</a:t>
            </a:r>
            <a:r>
              <a:rPr lang="en-PH" dirty="0" err="1"/>
              <a:t>LogReg</a:t>
            </a:r>
            <a:r>
              <a:rPr lang="en-PH" dirty="0"/>
              <a:t> | SVM | Tree | KNN)</a:t>
            </a:r>
          </a:p>
        </p:txBody>
      </p:sp>
      <p:sp>
        <p:nvSpPr>
          <p:cNvPr id="11" name="Rectangle: Rounded Corners 10">
            <a:extLst>
              <a:ext uri="{FF2B5EF4-FFF2-40B4-BE49-F238E27FC236}">
                <a16:creationId xmlns:a16="http://schemas.microsoft.com/office/drawing/2014/main" id="{DCFC36D7-74FE-B213-389E-0D20E25634EC}"/>
              </a:ext>
            </a:extLst>
          </p:cNvPr>
          <p:cNvSpPr/>
          <p:nvPr/>
        </p:nvSpPr>
        <p:spPr>
          <a:xfrm>
            <a:off x="8623094" y="4324990"/>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err="1"/>
              <a:t>GridSearchCV</a:t>
            </a:r>
            <a:r>
              <a:rPr lang="en-PH" dirty="0"/>
              <a:t> (10-fold CV)</a:t>
            </a:r>
          </a:p>
        </p:txBody>
      </p:sp>
      <p:sp>
        <p:nvSpPr>
          <p:cNvPr id="12" name="Rectangle: Rounded Corners 11">
            <a:extLst>
              <a:ext uri="{FF2B5EF4-FFF2-40B4-BE49-F238E27FC236}">
                <a16:creationId xmlns:a16="http://schemas.microsoft.com/office/drawing/2014/main" id="{D594216E-AB00-94B3-1D11-1E9613113E38}"/>
              </a:ext>
            </a:extLst>
          </p:cNvPr>
          <p:cNvSpPr/>
          <p:nvPr/>
        </p:nvSpPr>
        <p:spPr>
          <a:xfrm>
            <a:off x="7959016" y="5052664"/>
            <a:ext cx="3125744"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Test Evaluation</a:t>
            </a:r>
          </a:p>
          <a:p>
            <a:pPr algn="ctr"/>
            <a:r>
              <a:rPr lang="en-PH" dirty="0"/>
              <a:t>(Accuracy + Confusion Matrix)</a:t>
            </a:r>
          </a:p>
        </p:txBody>
      </p:sp>
      <p:cxnSp>
        <p:nvCxnSpPr>
          <p:cNvPr id="13" name="Straight Arrow Connector 12">
            <a:extLst>
              <a:ext uri="{FF2B5EF4-FFF2-40B4-BE49-F238E27FC236}">
                <a16:creationId xmlns:a16="http://schemas.microsoft.com/office/drawing/2014/main" id="{3F85CB22-2EC2-A675-B05B-EDE9970BF4C7}"/>
              </a:ext>
            </a:extLst>
          </p:cNvPr>
          <p:cNvCxnSpPr>
            <a:stCxn id="7" idx="2"/>
            <a:endCxn id="8" idx="0"/>
          </p:cNvCxnSpPr>
          <p:nvPr/>
        </p:nvCxnSpPr>
        <p:spPr>
          <a:xfrm>
            <a:off x="9517839" y="1963343"/>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076FB5C-4178-9CC4-5082-4803DD007111}"/>
              </a:ext>
            </a:extLst>
          </p:cNvPr>
          <p:cNvCxnSpPr/>
          <p:nvPr/>
        </p:nvCxnSpPr>
        <p:spPr>
          <a:xfrm>
            <a:off x="9502268" y="2691017"/>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2410F02-FB81-6969-46A2-90052FCB2000}"/>
              </a:ext>
            </a:extLst>
          </p:cNvPr>
          <p:cNvCxnSpPr/>
          <p:nvPr/>
        </p:nvCxnSpPr>
        <p:spPr>
          <a:xfrm>
            <a:off x="9517839" y="3421041"/>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3CC4D85-3882-DFEF-0485-FF343A5A70F7}"/>
              </a:ext>
            </a:extLst>
          </p:cNvPr>
          <p:cNvCxnSpPr/>
          <p:nvPr/>
        </p:nvCxnSpPr>
        <p:spPr>
          <a:xfrm>
            <a:off x="9530895" y="4146365"/>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5B6D56-CD94-3DBA-F609-53642D0957B1}"/>
              </a:ext>
            </a:extLst>
          </p:cNvPr>
          <p:cNvCxnSpPr/>
          <p:nvPr/>
        </p:nvCxnSpPr>
        <p:spPr>
          <a:xfrm>
            <a:off x="9519684" y="4874039"/>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79F56FE-31FB-B76F-26E8-CA1BEE333E56}"/>
              </a:ext>
            </a:extLst>
          </p:cNvPr>
          <p:cNvCxnSpPr/>
          <p:nvPr/>
        </p:nvCxnSpPr>
        <p:spPr>
          <a:xfrm>
            <a:off x="9530895" y="5601713"/>
            <a:ext cx="0" cy="178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2B2802A-AD86-83DD-B5F8-9D1838B56B8D}"/>
              </a:ext>
            </a:extLst>
          </p:cNvPr>
          <p:cNvSpPr/>
          <p:nvPr/>
        </p:nvSpPr>
        <p:spPr>
          <a:xfrm>
            <a:off x="8629637" y="5802099"/>
            <a:ext cx="1784500" cy="5490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Best Model Selection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Content Placeholder 4">
            <a:extLst>
              <a:ext uri="{FF2B5EF4-FFF2-40B4-BE49-F238E27FC236}">
                <a16:creationId xmlns:a16="http://schemas.microsoft.com/office/drawing/2014/main" id="{05BFC358-97BB-CBF7-56D6-83706BBAC666}"/>
              </a:ext>
            </a:extLst>
          </p:cNvPr>
          <p:cNvSpPr txBox="1">
            <a:spLocks/>
          </p:cNvSpPr>
          <p:nvPr/>
        </p:nvSpPr>
        <p:spPr>
          <a:xfrm>
            <a:off x="6027811" y="1380965"/>
            <a:ext cx="5257800" cy="5262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300" b="1" dirty="0">
              <a:solidFill>
                <a:schemeClr val="accent3">
                  <a:lumMod val="25000"/>
                </a:schemeClr>
              </a:solidFill>
              <a:latin typeface="Abadi" panose="020B0604020104020204" pitchFamily="34" charset="0"/>
            </a:endParaRPr>
          </a:p>
        </p:txBody>
      </p:sp>
      <p:pic>
        <p:nvPicPr>
          <p:cNvPr id="10" name="Picture 9">
            <a:extLst>
              <a:ext uri="{FF2B5EF4-FFF2-40B4-BE49-F238E27FC236}">
                <a16:creationId xmlns:a16="http://schemas.microsoft.com/office/drawing/2014/main" id="{9AA667D4-D416-801D-7908-432BF8FFE3FF}"/>
              </a:ext>
            </a:extLst>
          </p:cNvPr>
          <p:cNvPicPr>
            <a:picLocks noChangeAspect="1"/>
          </p:cNvPicPr>
          <p:nvPr/>
        </p:nvPicPr>
        <p:blipFill>
          <a:blip r:embed="rId4"/>
          <a:stretch>
            <a:fillRect/>
          </a:stretch>
        </p:blipFill>
        <p:spPr>
          <a:xfrm>
            <a:off x="6267109" y="2943054"/>
            <a:ext cx="5420326" cy="2303639"/>
          </a:xfrm>
          <a:prstGeom prst="rect">
            <a:avLst/>
          </a:prstGeom>
        </p:spPr>
      </p:pic>
      <p:pic>
        <p:nvPicPr>
          <p:cNvPr id="12" name="Picture 11">
            <a:extLst>
              <a:ext uri="{FF2B5EF4-FFF2-40B4-BE49-F238E27FC236}">
                <a16:creationId xmlns:a16="http://schemas.microsoft.com/office/drawing/2014/main" id="{26F0060E-7DDC-5D28-2EB4-FD2B5AFD9BEA}"/>
              </a:ext>
            </a:extLst>
          </p:cNvPr>
          <p:cNvPicPr>
            <a:picLocks noChangeAspect="1"/>
          </p:cNvPicPr>
          <p:nvPr/>
        </p:nvPicPr>
        <p:blipFill>
          <a:blip r:embed="rId5"/>
          <a:stretch>
            <a:fillRect/>
          </a:stretch>
        </p:blipFill>
        <p:spPr>
          <a:xfrm>
            <a:off x="770011" y="4598931"/>
            <a:ext cx="5420323" cy="2077938"/>
          </a:xfrm>
          <a:prstGeom prst="rect">
            <a:avLst/>
          </a:prstGeom>
        </p:spPr>
      </p:pic>
      <p:pic>
        <p:nvPicPr>
          <p:cNvPr id="14" name="Picture 13">
            <a:extLst>
              <a:ext uri="{FF2B5EF4-FFF2-40B4-BE49-F238E27FC236}">
                <a16:creationId xmlns:a16="http://schemas.microsoft.com/office/drawing/2014/main" id="{5FC8F631-6F7B-A706-D518-9025D96AB603}"/>
              </a:ext>
            </a:extLst>
          </p:cNvPr>
          <p:cNvPicPr>
            <a:picLocks noChangeAspect="1"/>
          </p:cNvPicPr>
          <p:nvPr/>
        </p:nvPicPr>
        <p:blipFill>
          <a:blip r:embed="rId6"/>
          <a:stretch>
            <a:fillRect/>
          </a:stretch>
        </p:blipFill>
        <p:spPr>
          <a:xfrm>
            <a:off x="770011" y="1380965"/>
            <a:ext cx="5420325" cy="2330563"/>
          </a:xfrm>
          <a:prstGeom prst="rect">
            <a:avLst/>
          </a:prstGeom>
        </p:spPr>
      </p:pic>
      <p:sp>
        <p:nvSpPr>
          <p:cNvPr id="15" name="TextBox 14">
            <a:extLst>
              <a:ext uri="{FF2B5EF4-FFF2-40B4-BE49-F238E27FC236}">
                <a16:creationId xmlns:a16="http://schemas.microsoft.com/office/drawing/2014/main" id="{BF9D7A5B-E20D-4022-0490-3F683A5A4679}"/>
              </a:ext>
            </a:extLst>
          </p:cNvPr>
          <p:cNvSpPr txBox="1"/>
          <p:nvPr/>
        </p:nvSpPr>
        <p:spPr>
          <a:xfrm>
            <a:off x="1131281" y="3972044"/>
            <a:ext cx="5048097" cy="369332"/>
          </a:xfrm>
          <a:prstGeom prst="rect">
            <a:avLst/>
          </a:prstGeom>
          <a:noFill/>
        </p:spPr>
        <p:txBody>
          <a:bodyPr wrap="square" rtlCol="0">
            <a:spAutoFit/>
          </a:bodyPr>
          <a:lstStyle/>
          <a:p>
            <a:r>
              <a:rPr lang="en-PH" dirty="0">
                <a:latin typeface="Abadi" panose="020B0604020104020204" pitchFamily="34" charset="0"/>
              </a:rPr>
              <a:t>B. </a:t>
            </a:r>
            <a:r>
              <a:rPr lang="en-US" dirty="0">
                <a:latin typeface="Abadi" panose="020B0604020104020204" pitchFamily="34" charset="0"/>
              </a:rPr>
              <a:t>Dropdown list to enable Launch Site selection</a:t>
            </a:r>
            <a:r>
              <a:rPr lang="en-PH" dirty="0">
                <a:latin typeface="Abadi" panose="020B0604020104020204" pitchFamily="34" charset="0"/>
              </a:rPr>
              <a:t> </a:t>
            </a:r>
          </a:p>
        </p:txBody>
      </p:sp>
      <p:sp>
        <p:nvSpPr>
          <p:cNvPr id="16" name="TextBox 15">
            <a:extLst>
              <a:ext uri="{FF2B5EF4-FFF2-40B4-BE49-F238E27FC236}">
                <a16:creationId xmlns:a16="http://schemas.microsoft.com/office/drawing/2014/main" id="{12AC41E3-151C-ED64-DEC6-312EB68298C6}"/>
              </a:ext>
            </a:extLst>
          </p:cNvPr>
          <p:cNvSpPr txBox="1"/>
          <p:nvPr/>
        </p:nvSpPr>
        <p:spPr>
          <a:xfrm>
            <a:off x="6409875" y="1605150"/>
            <a:ext cx="5048097" cy="646331"/>
          </a:xfrm>
          <a:prstGeom prst="rect">
            <a:avLst/>
          </a:prstGeom>
          <a:noFill/>
        </p:spPr>
        <p:txBody>
          <a:bodyPr wrap="square" rtlCol="0">
            <a:spAutoFit/>
          </a:bodyPr>
          <a:lstStyle/>
          <a:p>
            <a:r>
              <a:rPr lang="en-PH" dirty="0">
                <a:latin typeface="Abadi" panose="020B0604020104020204" pitchFamily="34" charset="0"/>
              </a:rPr>
              <a:t>A. </a:t>
            </a:r>
            <a:r>
              <a:rPr lang="en-US" dirty="0">
                <a:latin typeface="Abadi" panose="020B0604020104020204" pitchFamily="34" charset="0"/>
              </a:rPr>
              <a:t>Pie chart to show the total successful launches count for all sites</a:t>
            </a:r>
            <a:endParaRPr lang="en-PH" dirty="0">
              <a:latin typeface="Abadi" panose="020B0604020104020204" pitchFamily="34" charset="0"/>
            </a:endParaRPr>
          </a:p>
        </p:txBody>
      </p:sp>
      <p:sp>
        <p:nvSpPr>
          <p:cNvPr id="17" name="TextBox 16">
            <a:extLst>
              <a:ext uri="{FF2B5EF4-FFF2-40B4-BE49-F238E27FC236}">
                <a16:creationId xmlns:a16="http://schemas.microsoft.com/office/drawing/2014/main" id="{7BACC59C-1EA5-078F-D102-346DDBE2B5BA}"/>
              </a:ext>
            </a:extLst>
          </p:cNvPr>
          <p:cNvSpPr txBox="1"/>
          <p:nvPr/>
        </p:nvSpPr>
        <p:spPr>
          <a:xfrm>
            <a:off x="6409874" y="5855011"/>
            <a:ext cx="5048097" cy="369332"/>
          </a:xfrm>
          <a:prstGeom prst="rect">
            <a:avLst/>
          </a:prstGeom>
          <a:noFill/>
        </p:spPr>
        <p:txBody>
          <a:bodyPr wrap="square" rtlCol="0">
            <a:spAutoFit/>
          </a:bodyPr>
          <a:lstStyle/>
          <a:p>
            <a:r>
              <a:rPr lang="en-PH" dirty="0">
                <a:latin typeface="Abadi" panose="020B0604020104020204" pitchFamily="34" charset="0"/>
              </a:rPr>
              <a:t>C. </a:t>
            </a:r>
            <a:r>
              <a:rPr lang="en-US" dirty="0">
                <a:latin typeface="Abadi" panose="020B0604020104020204" pitchFamily="34" charset="0"/>
              </a:rPr>
              <a:t>Slider to select payload range</a:t>
            </a:r>
            <a:endParaRPr lang="en-PH" dirty="0">
              <a:latin typeface="Abadi" panose="020B0604020104020204" pitchFamily="34" charset="0"/>
            </a:endParaRPr>
          </a:p>
        </p:txBody>
      </p:sp>
      <p:sp>
        <p:nvSpPr>
          <p:cNvPr id="18" name="TextBox 17">
            <a:extLst>
              <a:ext uri="{FF2B5EF4-FFF2-40B4-BE49-F238E27FC236}">
                <a16:creationId xmlns:a16="http://schemas.microsoft.com/office/drawing/2014/main" id="{7BCBF0D2-70CF-2D6A-E47B-57C954146066}"/>
              </a:ext>
            </a:extLst>
          </p:cNvPr>
          <p:cNvSpPr txBox="1"/>
          <p:nvPr/>
        </p:nvSpPr>
        <p:spPr>
          <a:xfrm>
            <a:off x="488725" y="1355204"/>
            <a:ext cx="299685" cy="369332"/>
          </a:xfrm>
          <a:prstGeom prst="rect">
            <a:avLst/>
          </a:prstGeom>
          <a:noFill/>
        </p:spPr>
        <p:txBody>
          <a:bodyPr wrap="square" rtlCol="0">
            <a:spAutoFit/>
          </a:bodyPr>
          <a:lstStyle/>
          <a:p>
            <a:r>
              <a:rPr lang="en-PH" dirty="0">
                <a:latin typeface="Abadi" panose="020B0604020104020204" pitchFamily="34" charset="0"/>
              </a:rPr>
              <a:t>A</a:t>
            </a:r>
          </a:p>
        </p:txBody>
      </p:sp>
      <p:sp>
        <p:nvSpPr>
          <p:cNvPr id="20" name="TextBox 19">
            <a:extLst>
              <a:ext uri="{FF2B5EF4-FFF2-40B4-BE49-F238E27FC236}">
                <a16:creationId xmlns:a16="http://schemas.microsoft.com/office/drawing/2014/main" id="{36258390-F961-DC55-F21D-6807273506A9}"/>
              </a:ext>
            </a:extLst>
          </p:cNvPr>
          <p:cNvSpPr txBox="1"/>
          <p:nvPr/>
        </p:nvSpPr>
        <p:spPr>
          <a:xfrm>
            <a:off x="11612837" y="2868046"/>
            <a:ext cx="368109" cy="369332"/>
          </a:xfrm>
          <a:prstGeom prst="rect">
            <a:avLst/>
          </a:prstGeom>
          <a:noFill/>
        </p:spPr>
        <p:txBody>
          <a:bodyPr wrap="square" rtlCol="0">
            <a:spAutoFit/>
          </a:bodyPr>
          <a:lstStyle/>
          <a:p>
            <a:r>
              <a:rPr lang="en-PH" dirty="0">
                <a:latin typeface="Abadi" panose="020B0604020104020204" pitchFamily="34" charset="0"/>
              </a:rPr>
              <a:t>B</a:t>
            </a:r>
          </a:p>
        </p:txBody>
      </p:sp>
      <p:sp>
        <p:nvSpPr>
          <p:cNvPr id="21" name="TextBox 20">
            <a:extLst>
              <a:ext uri="{FF2B5EF4-FFF2-40B4-BE49-F238E27FC236}">
                <a16:creationId xmlns:a16="http://schemas.microsoft.com/office/drawing/2014/main" id="{1D66D7E6-7EA4-6737-D1E1-C255F0404266}"/>
              </a:ext>
            </a:extLst>
          </p:cNvPr>
          <p:cNvSpPr txBox="1"/>
          <p:nvPr/>
        </p:nvSpPr>
        <p:spPr>
          <a:xfrm>
            <a:off x="504566" y="4507747"/>
            <a:ext cx="299686" cy="369332"/>
          </a:xfrm>
          <a:prstGeom prst="rect">
            <a:avLst/>
          </a:prstGeom>
          <a:noFill/>
        </p:spPr>
        <p:txBody>
          <a:bodyPr wrap="square" rtlCol="0">
            <a:spAutoFit/>
          </a:bodyPr>
          <a:lstStyle/>
          <a:p>
            <a:r>
              <a:rPr lang="en-PH" dirty="0">
                <a:latin typeface="Abadi" panose="020B0604020104020204" pitchFamily="34" charset="0"/>
              </a:rPr>
              <a:t>C</a:t>
            </a: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5FB9B4D7-B221-C3EE-127D-DD69F27E13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E97445-7A43-B01D-9983-F2DBDF2D74EE}"/>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FC9CBEA2-88C4-A489-1F8B-F0A53BB5719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Content Placeholder 4">
            <a:extLst>
              <a:ext uri="{FF2B5EF4-FFF2-40B4-BE49-F238E27FC236}">
                <a16:creationId xmlns:a16="http://schemas.microsoft.com/office/drawing/2014/main" id="{4722D980-A158-185D-AB00-A5CAE28EC48E}"/>
              </a:ext>
            </a:extLst>
          </p:cNvPr>
          <p:cNvSpPr txBox="1">
            <a:spLocks/>
          </p:cNvSpPr>
          <p:nvPr/>
        </p:nvSpPr>
        <p:spPr>
          <a:xfrm>
            <a:off x="6027811" y="1380965"/>
            <a:ext cx="5257800" cy="5262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1300" b="1" dirty="0">
              <a:solidFill>
                <a:schemeClr val="accent3">
                  <a:lumMod val="25000"/>
                </a:schemeClr>
              </a:solidFill>
              <a:latin typeface="Abadi" panose="020B0604020104020204" pitchFamily="34" charset="0"/>
            </a:endParaRPr>
          </a:p>
        </p:txBody>
      </p:sp>
      <p:sp>
        <p:nvSpPr>
          <p:cNvPr id="5" name="Content Placeholder 4">
            <a:extLst>
              <a:ext uri="{FF2B5EF4-FFF2-40B4-BE49-F238E27FC236}">
                <a16:creationId xmlns:a16="http://schemas.microsoft.com/office/drawing/2014/main" id="{45C59E92-9801-FFE0-909C-C523E02553C7}"/>
              </a:ext>
            </a:extLst>
          </p:cNvPr>
          <p:cNvSpPr txBox="1">
            <a:spLocks/>
          </p:cNvSpPr>
          <p:nvPr/>
        </p:nvSpPr>
        <p:spPr>
          <a:xfrm>
            <a:off x="990600" y="1533366"/>
            <a:ext cx="5257800" cy="5262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b="1"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1600" dirty="0">
                <a:solidFill>
                  <a:schemeClr val="accent3">
                    <a:lumMod val="25000"/>
                  </a:schemeClr>
                </a:solidFill>
                <a:latin typeface="Abadi" panose="020B0604020104020204" pitchFamily="34" charset="0"/>
              </a:rPr>
              <a:t>Launch success rate increased significantly over time, reflecting SpaceX’s iterative improvements in booster recovery.</a:t>
            </a:r>
          </a:p>
          <a:p>
            <a:pPr>
              <a:lnSpc>
                <a:spcPct val="100000"/>
              </a:lnSpc>
              <a:spcBef>
                <a:spcPts val="1400"/>
              </a:spcBef>
            </a:pPr>
            <a:r>
              <a:rPr lang="en-US" sz="1600" dirty="0">
                <a:solidFill>
                  <a:schemeClr val="accent3">
                    <a:lumMod val="25000"/>
                  </a:schemeClr>
                </a:solidFill>
                <a:latin typeface="Abadi" panose="020B0604020104020204" pitchFamily="34" charset="0"/>
              </a:rPr>
              <a:t>Payload mass showed a strong relationship with landing success: heavier payloads were more likely to result in controlled ocean landings rather than successful recoveries.</a:t>
            </a:r>
          </a:p>
          <a:p>
            <a:pPr>
              <a:lnSpc>
                <a:spcPct val="100000"/>
              </a:lnSpc>
              <a:spcBef>
                <a:spcPts val="1400"/>
              </a:spcBef>
            </a:pPr>
            <a:r>
              <a:rPr lang="en-US" sz="1600" dirty="0">
                <a:solidFill>
                  <a:schemeClr val="accent3">
                    <a:lumMod val="25000"/>
                  </a:schemeClr>
                </a:solidFill>
                <a:latin typeface="Abadi" panose="020B0604020104020204" pitchFamily="34" charset="0"/>
              </a:rPr>
              <a:t>Certain orbits (e.g., LEO and ISS missions) exhibited higher landing success rates compared to high-energy orbits.</a:t>
            </a:r>
          </a:p>
          <a:p>
            <a:pPr>
              <a:lnSpc>
                <a:spcPct val="100000"/>
              </a:lnSpc>
              <a:spcBef>
                <a:spcPts val="1400"/>
              </a:spcBef>
            </a:pPr>
            <a:r>
              <a:rPr lang="en-US" sz="1600" dirty="0">
                <a:solidFill>
                  <a:schemeClr val="accent3">
                    <a:lumMod val="25000"/>
                  </a:schemeClr>
                </a:solidFill>
                <a:latin typeface="Abadi" panose="020B0604020104020204" pitchFamily="34" charset="0"/>
              </a:rPr>
              <a:t>Ground pad landings achieved higher success rates than drone ship landings, indicating operational constraints in maritime recoveries.</a:t>
            </a:r>
          </a:p>
          <a:p>
            <a:pPr>
              <a:lnSpc>
                <a:spcPct val="100000"/>
              </a:lnSpc>
              <a:spcBef>
                <a:spcPts val="1400"/>
              </a:spcBef>
            </a:pPr>
            <a:r>
              <a:rPr lang="en-US" sz="1600" dirty="0">
                <a:solidFill>
                  <a:schemeClr val="accent3">
                    <a:lumMod val="25000"/>
                  </a:schemeClr>
                </a:solidFill>
                <a:latin typeface="Abadi" panose="020B0604020104020204" pitchFamily="34" charset="0"/>
              </a:rPr>
              <a:t>Launch site analysis revealed performance differences across sites, influenced by mission profiles and orbital requirements.</a:t>
            </a:r>
          </a:p>
        </p:txBody>
      </p:sp>
      <p:sp>
        <p:nvSpPr>
          <p:cNvPr id="6" name="Content Placeholder 4">
            <a:extLst>
              <a:ext uri="{FF2B5EF4-FFF2-40B4-BE49-F238E27FC236}">
                <a16:creationId xmlns:a16="http://schemas.microsoft.com/office/drawing/2014/main" id="{EFD76ABE-B012-0CEE-1732-586841C19B3E}"/>
              </a:ext>
            </a:extLst>
          </p:cNvPr>
          <p:cNvSpPr txBox="1">
            <a:spLocks/>
          </p:cNvSpPr>
          <p:nvPr/>
        </p:nvSpPr>
        <p:spPr>
          <a:xfrm>
            <a:off x="6180211" y="1533365"/>
            <a:ext cx="5257800" cy="52624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US" sz="1600" dirty="0">
                <a:solidFill>
                  <a:schemeClr val="accent3">
                    <a:lumMod val="25000"/>
                  </a:schemeClr>
                </a:solidFill>
                <a:latin typeface="Abadi" panose="020B0604020104020204" pitchFamily="34" charset="0"/>
              </a:rPr>
              <a:t>Multiple classification models—Logistic Regression, SVM, Decision Tree, and KNN—were trained and optimized using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a:t>
            </a:r>
          </a:p>
          <a:p>
            <a:pPr>
              <a:lnSpc>
                <a:spcPct val="100000"/>
              </a:lnSpc>
              <a:spcBef>
                <a:spcPts val="1400"/>
              </a:spcBef>
            </a:pPr>
            <a:r>
              <a:rPr lang="en-US" sz="1600" dirty="0">
                <a:solidFill>
                  <a:schemeClr val="accent3">
                    <a:lumMod val="25000"/>
                  </a:schemeClr>
                </a:solidFill>
                <a:latin typeface="Abadi" panose="020B0604020104020204" pitchFamily="34" charset="0"/>
              </a:rPr>
              <a:t>Logistic Regression, SVM, and KNN achieved the highest test accuracy (83.3%), while Decision Tree showed slightly lower performance (77.8%).</a:t>
            </a:r>
          </a:p>
          <a:p>
            <a:pPr>
              <a:lnSpc>
                <a:spcPct val="100000"/>
              </a:lnSpc>
              <a:spcBef>
                <a:spcPts val="1400"/>
              </a:spcBef>
            </a:pPr>
            <a:r>
              <a:rPr lang="en-US" sz="1600" dirty="0">
                <a:solidFill>
                  <a:schemeClr val="accent3">
                    <a:lumMod val="25000"/>
                  </a:schemeClr>
                </a:solidFill>
                <a:latin typeface="Abadi" panose="020B0604020104020204" pitchFamily="34" charset="0"/>
              </a:rPr>
              <a:t>Identical confusion matrices for Logistic Regression, SVM, and KNN suggest consistent decision boundaries and similar model behavior on the dataset.</a:t>
            </a:r>
          </a:p>
          <a:p>
            <a:pPr>
              <a:lnSpc>
                <a:spcPct val="100000"/>
              </a:lnSpc>
              <a:spcBef>
                <a:spcPts val="1400"/>
              </a:spcBef>
            </a:pPr>
            <a:r>
              <a:rPr lang="en-US" sz="1600" dirty="0">
                <a:solidFill>
                  <a:schemeClr val="accent3">
                    <a:lumMod val="25000"/>
                  </a:schemeClr>
                </a:solidFill>
                <a:latin typeface="Abadi" panose="020B0604020104020204" pitchFamily="34" charset="0"/>
              </a:rPr>
              <a:t>Misclassifications were primarily false positives, indicating overlap in feature space rather than model inadequacy.</a:t>
            </a:r>
          </a:p>
          <a:p>
            <a:pPr>
              <a:lnSpc>
                <a:spcPct val="100000"/>
              </a:lnSpc>
              <a:spcBef>
                <a:spcPts val="1400"/>
              </a:spcBef>
            </a:pPr>
            <a:r>
              <a:rPr lang="en-US" sz="1600" dirty="0">
                <a:solidFill>
                  <a:schemeClr val="accent3">
                    <a:lumMod val="25000"/>
                  </a:schemeClr>
                </a:solidFill>
                <a:latin typeface="Abadi" panose="020B0604020104020204" pitchFamily="34" charset="0"/>
              </a:rPr>
              <a:t>Logistic Regression was selected as the final model due to its strong performance, interpretability, and computational efficiency.</a:t>
            </a: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440791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2" name="Picture 11">
            <a:extLst>
              <a:ext uri="{FF2B5EF4-FFF2-40B4-BE49-F238E27FC236}">
                <a16:creationId xmlns:a16="http://schemas.microsoft.com/office/drawing/2014/main" id="{3AC6EB45-EB42-7ACB-C205-FCEE993A1AAD}"/>
              </a:ext>
            </a:extLst>
          </p:cNvPr>
          <p:cNvPicPr>
            <a:picLocks noChangeAspect="1"/>
          </p:cNvPicPr>
          <p:nvPr/>
        </p:nvPicPr>
        <p:blipFill>
          <a:blip r:embed="rId3"/>
          <a:stretch>
            <a:fillRect/>
          </a:stretch>
        </p:blipFill>
        <p:spPr>
          <a:xfrm>
            <a:off x="203718" y="1370008"/>
            <a:ext cx="11784563" cy="2302872"/>
          </a:xfrm>
          <a:prstGeom prst="rect">
            <a:avLst/>
          </a:prstGeom>
        </p:spPr>
      </p:pic>
      <p:sp>
        <p:nvSpPr>
          <p:cNvPr id="13" name="TextBox 12">
            <a:extLst>
              <a:ext uri="{FF2B5EF4-FFF2-40B4-BE49-F238E27FC236}">
                <a16:creationId xmlns:a16="http://schemas.microsoft.com/office/drawing/2014/main" id="{25B2DAB6-B7A3-D1F0-47A4-65CC47C7101C}"/>
              </a:ext>
            </a:extLst>
          </p:cNvPr>
          <p:cNvSpPr txBox="1"/>
          <p:nvPr/>
        </p:nvSpPr>
        <p:spPr>
          <a:xfrm>
            <a:off x="1838131" y="3956180"/>
            <a:ext cx="8388220" cy="2031325"/>
          </a:xfrm>
          <a:prstGeom prst="rect">
            <a:avLst/>
          </a:prstGeom>
          <a:noFill/>
        </p:spPr>
        <p:txBody>
          <a:bodyPr wrap="square" rtlCol="0">
            <a:spAutoFit/>
          </a:bodyPr>
          <a:lstStyle/>
          <a:p>
            <a:r>
              <a:rPr lang="en-US" dirty="0">
                <a:latin typeface="Abadi" panose="020B0604020104020204" pitchFamily="34" charset="0"/>
              </a:rPr>
              <a:t>This scatter plot tracks the chronological progress of launches at three primary sites: CCAFS SLC 40, VAFB SLC 4E, and KSC LC 39A.</a:t>
            </a:r>
          </a:p>
          <a:p>
            <a:pPr marL="285750" indent="-285750">
              <a:buFont typeface="Arial" panose="020B0604020202020204" pitchFamily="34" charset="0"/>
              <a:buChar char="•"/>
            </a:pPr>
            <a:r>
              <a:rPr lang="en-US" dirty="0">
                <a:latin typeface="Abadi" panose="020B0604020104020204" pitchFamily="34" charset="0"/>
              </a:rPr>
              <a:t>Success Trends: Success (represented by Class 1, orange) becomes significantly more frequent as flight numbers increase, particularly after Flight 40.</a:t>
            </a:r>
          </a:p>
          <a:p>
            <a:pPr marL="285750" indent="-285750">
              <a:buFont typeface="Arial" panose="020B0604020202020204" pitchFamily="34" charset="0"/>
              <a:buChar char="•"/>
            </a:pPr>
            <a:r>
              <a:rPr lang="en-US" dirty="0">
                <a:latin typeface="Abadi" panose="020B0604020104020204" pitchFamily="34" charset="0"/>
              </a:rPr>
              <a:t>Site Usage: CCAFS SLC 40 handles the highest volume of early flights, while KSC LC 39A shows a high density of successful launches in the mid-to-later stages of the program.</a:t>
            </a:r>
            <a:endParaRPr lang="en-PH" dirty="0">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TextBox 5">
            <a:extLst>
              <a:ext uri="{FF2B5EF4-FFF2-40B4-BE49-F238E27FC236}">
                <a16:creationId xmlns:a16="http://schemas.microsoft.com/office/drawing/2014/main" id="{FAA592E2-D456-655B-1C59-55D76C4FC140}"/>
              </a:ext>
            </a:extLst>
          </p:cNvPr>
          <p:cNvSpPr txBox="1"/>
          <p:nvPr/>
        </p:nvSpPr>
        <p:spPr>
          <a:xfrm>
            <a:off x="1838131" y="3956180"/>
            <a:ext cx="8388220" cy="2585323"/>
          </a:xfrm>
          <a:prstGeom prst="rect">
            <a:avLst/>
          </a:prstGeom>
          <a:noFill/>
        </p:spPr>
        <p:txBody>
          <a:bodyPr wrap="square" rtlCol="0">
            <a:spAutoFit/>
          </a:bodyPr>
          <a:lstStyle/>
          <a:p>
            <a:r>
              <a:rPr lang="en-US" dirty="0">
                <a:latin typeface="Abadi" panose="020B0604020104020204" pitchFamily="34" charset="0"/>
              </a:rPr>
              <a:t>This plot illustrates how payload weight correlates with landing success at specific sites. If you observe Payload Mass Vs. Launch Site scatter point chart you will find for the VAFB-SLC </a:t>
            </a:r>
            <a:r>
              <a:rPr lang="en-US" dirty="0" err="1">
                <a:latin typeface="Abadi" panose="020B0604020104020204" pitchFamily="34" charset="0"/>
              </a:rPr>
              <a:t>launchsite</a:t>
            </a:r>
            <a:r>
              <a:rPr lang="en-US" dirty="0">
                <a:latin typeface="Abadi" panose="020B0604020104020204" pitchFamily="34" charset="0"/>
              </a:rPr>
              <a:t> there are no rockets launched for heavy payload mass (greater than 10000).</a:t>
            </a:r>
          </a:p>
          <a:p>
            <a:pPr marL="285750" indent="-285750">
              <a:buFont typeface="Arial" panose="020B0604020202020204" pitchFamily="34" charset="0"/>
              <a:buChar char="•"/>
            </a:pPr>
            <a:r>
              <a:rPr lang="en-US" dirty="0">
                <a:latin typeface="Abadi" panose="020B0604020104020204" pitchFamily="34" charset="0"/>
              </a:rPr>
              <a:t>Heavy Payloads: There is a distinct cluster of heavy payloads (approx. 15,000 kg) across all sites, most of which resulted in successful landings.</a:t>
            </a:r>
          </a:p>
          <a:p>
            <a:pPr marL="285750" indent="-285750">
              <a:buFont typeface="Arial" panose="020B0604020202020204" pitchFamily="34" charset="0"/>
              <a:buChar char="•"/>
            </a:pPr>
            <a:r>
              <a:rPr lang="en-US" dirty="0">
                <a:latin typeface="Abadi" panose="020B0604020104020204" pitchFamily="34" charset="0"/>
              </a:rPr>
              <a:t>VAFB SLC 4E: This site appears to handle a specific range of payloads, with a noticeable gap between light (under 2,000 kg) and heavy (around 10,000 kg) missions.</a:t>
            </a:r>
            <a:endParaRPr lang="en-PH" dirty="0">
              <a:latin typeface="Abadi" panose="020B0604020104020204" pitchFamily="34" charset="0"/>
            </a:endParaRPr>
          </a:p>
        </p:txBody>
      </p:sp>
      <p:pic>
        <p:nvPicPr>
          <p:cNvPr id="8" name="Picture 7">
            <a:extLst>
              <a:ext uri="{FF2B5EF4-FFF2-40B4-BE49-F238E27FC236}">
                <a16:creationId xmlns:a16="http://schemas.microsoft.com/office/drawing/2014/main" id="{BAFEA0E5-D1C3-32EA-EF76-AEF5E618C779}"/>
              </a:ext>
            </a:extLst>
          </p:cNvPr>
          <p:cNvPicPr>
            <a:picLocks noChangeAspect="1"/>
          </p:cNvPicPr>
          <p:nvPr/>
        </p:nvPicPr>
        <p:blipFill>
          <a:blip r:embed="rId3"/>
          <a:stretch>
            <a:fillRect/>
          </a:stretch>
        </p:blipFill>
        <p:spPr>
          <a:xfrm>
            <a:off x="230155" y="1375669"/>
            <a:ext cx="11731690" cy="22925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TextBox 5">
            <a:extLst>
              <a:ext uri="{FF2B5EF4-FFF2-40B4-BE49-F238E27FC236}">
                <a16:creationId xmlns:a16="http://schemas.microsoft.com/office/drawing/2014/main" id="{2C775874-9724-1BF6-4EF3-D33DD36EF094}"/>
              </a:ext>
            </a:extLst>
          </p:cNvPr>
          <p:cNvSpPr txBox="1"/>
          <p:nvPr/>
        </p:nvSpPr>
        <p:spPr>
          <a:xfrm>
            <a:off x="937962" y="5022743"/>
            <a:ext cx="10179698" cy="1200329"/>
          </a:xfrm>
          <a:prstGeom prst="rect">
            <a:avLst/>
          </a:prstGeom>
          <a:noFill/>
        </p:spPr>
        <p:txBody>
          <a:bodyPr wrap="square" rtlCol="0">
            <a:spAutoFit/>
          </a:bodyPr>
          <a:lstStyle/>
          <a:p>
            <a:r>
              <a:rPr lang="en-US" dirty="0">
                <a:latin typeface="Abadi" panose="020B0604020104020204" pitchFamily="34" charset="0"/>
              </a:rPr>
              <a:t>This bar chart provides a clear comparison of reliability across different orbital destinations.</a:t>
            </a:r>
          </a:p>
          <a:p>
            <a:pPr marL="285750" indent="-285750">
              <a:buFont typeface="Arial" panose="020B0604020202020204" pitchFamily="34" charset="0"/>
              <a:buChar char="•"/>
            </a:pPr>
            <a:r>
              <a:rPr lang="en-US" dirty="0">
                <a:latin typeface="Abadi" panose="020B0604020104020204" pitchFamily="34" charset="0"/>
              </a:rPr>
              <a:t>Top Performers: Orbits like ES-L1, GEO, HEO, and SSO show a 100% success rate.</a:t>
            </a:r>
          </a:p>
          <a:p>
            <a:pPr marL="285750" indent="-285750">
              <a:buFont typeface="Arial" panose="020B0604020202020204" pitchFamily="34" charset="0"/>
              <a:buChar char="•"/>
            </a:pPr>
            <a:r>
              <a:rPr lang="en-US" dirty="0">
                <a:latin typeface="Abadi" panose="020B0604020104020204" pitchFamily="34" charset="0"/>
              </a:rPr>
              <a:t>Underperformers: The SO (Sun-Synchronous Orbit) shows a 0% success rate in this dataset, and GTO (Geostationary Transfer Orbit) sits at roughly 50%.</a:t>
            </a:r>
            <a:endParaRPr lang="en-PH" dirty="0">
              <a:latin typeface="Abadi" panose="020B0604020104020204" pitchFamily="34" charset="0"/>
            </a:endParaRPr>
          </a:p>
        </p:txBody>
      </p:sp>
      <p:pic>
        <p:nvPicPr>
          <p:cNvPr id="12" name="Picture 11">
            <a:extLst>
              <a:ext uri="{FF2B5EF4-FFF2-40B4-BE49-F238E27FC236}">
                <a16:creationId xmlns:a16="http://schemas.microsoft.com/office/drawing/2014/main" id="{08AF150E-BF6C-7A5B-2E6D-E09004D495F6}"/>
              </a:ext>
            </a:extLst>
          </p:cNvPr>
          <p:cNvPicPr>
            <a:picLocks noChangeAspect="1"/>
          </p:cNvPicPr>
          <p:nvPr/>
        </p:nvPicPr>
        <p:blipFill>
          <a:blip r:embed="rId3"/>
          <a:stretch>
            <a:fillRect/>
          </a:stretch>
        </p:blipFill>
        <p:spPr>
          <a:xfrm>
            <a:off x="662473" y="1343171"/>
            <a:ext cx="10867053" cy="35686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TextBox 5">
            <a:extLst>
              <a:ext uri="{FF2B5EF4-FFF2-40B4-BE49-F238E27FC236}">
                <a16:creationId xmlns:a16="http://schemas.microsoft.com/office/drawing/2014/main" id="{9D318314-E599-79E4-A177-50035F48919A}"/>
              </a:ext>
            </a:extLst>
          </p:cNvPr>
          <p:cNvSpPr txBox="1"/>
          <p:nvPr/>
        </p:nvSpPr>
        <p:spPr>
          <a:xfrm>
            <a:off x="1838131" y="3956180"/>
            <a:ext cx="8388220" cy="2308324"/>
          </a:xfrm>
          <a:prstGeom prst="rect">
            <a:avLst/>
          </a:prstGeom>
          <a:noFill/>
        </p:spPr>
        <p:txBody>
          <a:bodyPr wrap="square" rtlCol="0">
            <a:spAutoFit/>
          </a:bodyPr>
          <a:lstStyle/>
          <a:p>
            <a:r>
              <a:rPr lang="en-US" dirty="0">
                <a:latin typeface="Abadi" panose="020B0604020104020204" pitchFamily="34" charset="0"/>
              </a:rPr>
              <a:t>This scatter plot maps the chronological transition of missions across various orbits. You can observe that in the LEO orbit, success seems to be related to the number of flights. Conversely, in the GTO orbit, there appears to be no relationship between flight number and success.</a:t>
            </a:r>
          </a:p>
          <a:p>
            <a:pPr marL="285750" indent="-285750">
              <a:buFont typeface="Arial" panose="020B0604020202020204" pitchFamily="34" charset="0"/>
              <a:buChar char="•"/>
            </a:pPr>
            <a:r>
              <a:rPr lang="en-US" dirty="0">
                <a:latin typeface="Abadi" panose="020B0604020104020204" pitchFamily="34" charset="0"/>
              </a:rPr>
              <a:t>Early vs. Late: Early flights (1–20) were heavily focused on LEO, ISS, and GTO.</a:t>
            </a:r>
          </a:p>
          <a:p>
            <a:pPr marL="285750" indent="-285750">
              <a:buFont typeface="Arial" panose="020B0604020202020204" pitchFamily="34" charset="0"/>
              <a:buChar char="•"/>
            </a:pPr>
            <a:r>
              <a:rPr lang="en-US" dirty="0">
                <a:latin typeface="Abadi" panose="020B0604020104020204" pitchFamily="34" charset="0"/>
              </a:rPr>
              <a:t>Success Improvement: Similar to the launch site plot, success rates across almost all orbit types improve as flight numbers increase, suggesting a maturation of the landing technology over time.</a:t>
            </a:r>
          </a:p>
        </p:txBody>
      </p:sp>
      <p:pic>
        <p:nvPicPr>
          <p:cNvPr id="8" name="Picture 7">
            <a:extLst>
              <a:ext uri="{FF2B5EF4-FFF2-40B4-BE49-F238E27FC236}">
                <a16:creationId xmlns:a16="http://schemas.microsoft.com/office/drawing/2014/main" id="{0F02AD12-705D-D46F-5E3B-DAA5EDE21336}"/>
              </a:ext>
            </a:extLst>
          </p:cNvPr>
          <p:cNvPicPr>
            <a:picLocks noChangeAspect="1"/>
          </p:cNvPicPr>
          <p:nvPr/>
        </p:nvPicPr>
        <p:blipFill>
          <a:blip r:embed="rId3"/>
          <a:stretch>
            <a:fillRect/>
          </a:stretch>
        </p:blipFill>
        <p:spPr>
          <a:xfrm>
            <a:off x="226267" y="1362119"/>
            <a:ext cx="11739465" cy="229405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TextBox 5">
            <a:extLst>
              <a:ext uri="{FF2B5EF4-FFF2-40B4-BE49-F238E27FC236}">
                <a16:creationId xmlns:a16="http://schemas.microsoft.com/office/drawing/2014/main" id="{906059C1-6B24-ADA0-1111-15F510C5BFFD}"/>
              </a:ext>
            </a:extLst>
          </p:cNvPr>
          <p:cNvSpPr txBox="1"/>
          <p:nvPr/>
        </p:nvSpPr>
        <p:spPr>
          <a:xfrm>
            <a:off x="1838131" y="3956180"/>
            <a:ext cx="8388220" cy="2308324"/>
          </a:xfrm>
          <a:prstGeom prst="rect">
            <a:avLst/>
          </a:prstGeom>
          <a:noFill/>
        </p:spPr>
        <p:txBody>
          <a:bodyPr wrap="square" rtlCol="0">
            <a:spAutoFit/>
          </a:bodyPr>
          <a:lstStyle/>
          <a:p>
            <a:r>
              <a:rPr lang="en-US" dirty="0">
                <a:latin typeface="Abadi" panose="020B0604020104020204" pitchFamily="34" charset="0"/>
              </a:rPr>
              <a:t>This plot analyzes whether payload weight influences success for specific orbits. With heavy payloads the successful landing or positive landing rate are more for Polar, LEO and ISS. However, for GTO, it's difficult to distinguish between successful and unsuccessful landings as both outcomes are present.</a:t>
            </a:r>
          </a:p>
          <a:p>
            <a:pPr marL="285750" indent="-285750">
              <a:buFont typeface="Arial" panose="020B0604020202020204" pitchFamily="34" charset="0"/>
              <a:buChar char="•"/>
            </a:pPr>
            <a:r>
              <a:rPr lang="en-US" dirty="0">
                <a:latin typeface="Abadi" panose="020B0604020104020204" pitchFamily="34" charset="0"/>
              </a:rPr>
              <a:t>LEO/ISS: These orbits show a mix of success and failure across lower payload masses.</a:t>
            </a:r>
          </a:p>
          <a:p>
            <a:pPr marL="285750" indent="-285750">
              <a:buFont typeface="Arial" panose="020B0604020202020204" pitchFamily="34" charset="0"/>
              <a:buChar char="•"/>
            </a:pPr>
            <a:r>
              <a:rPr lang="en-US" dirty="0">
                <a:latin typeface="Abadi" panose="020B0604020104020204" pitchFamily="34" charset="0"/>
              </a:rPr>
              <a:t>High-Mass Success: Missions to VLEO (Very Low Earth Orbit) involve some of the highest payload masses in the dataset (around 15,000 kg).</a:t>
            </a:r>
            <a:endParaRPr lang="en-PH" dirty="0">
              <a:latin typeface="Abadi" panose="020B0604020104020204" pitchFamily="34" charset="0"/>
            </a:endParaRPr>
          </a:p>
        </p:txBody>
      </p:sp>
      <p:pic>
        <p:nvPicPr>
          <p:cNvPr id="8" name="Picture 7">
            <a:extLst>
              <a:ext uri="{FF2B5EF4-FFF2-40B4-BE49-F238E27FC236}">
                <a16:creationId xmlns:a16="http://schemas.microsoft.com/office/drawing/2014/main" id="{C2C8B743-5E84-4A6C-9F33-64BC2B7484FD}"/>
              </a:ext>
            </a:extLst>
          </p:cNvPr>
          <p:cNvPicPr>
            <a:picLocks noChangeAspect="1"/>
          </p:cNvPicPr>
          <p:nvPr/>
        </p:nvPicPr>
        <p:blipFill>
          <a:blip r:embed="rId3"/>
          <a:stretch>
            <a:fillRect/>
          </a:stretch>
        </p:blipFill>
        <p:spPr>
          <a:xfrm>
            <a:off x="298580" y="1372149"/>
            <a:ext cx="11594840" cy="226579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TextBox 5">
            <a:extLst>
              <a:ext uri="{FF2B5EF4-FFF2-40B4-BE49-F238E27FC236}">
                <a16:creationId xmlns:a16="http://schemas.microsoft.com/office/drawing/2014/main" id="{AC8C2EDB-80C3-ECA7-AA03-06BE43958AE8}"/>
              </a:ext>
            </a:extLst>
          </p:cNvPr>
          <p:cNvSpPr txBox="1"/>
          <p:nvPr/>
        </p:nvSpPr>
        <p:spPr>
          <a:xfrm>
            <a:off x="561667" y="5007379"/>
            <a:ext cx="10723944" cy="1754326"/>
          </a:xfrm>
          <a:prstGeom prst="rect">
            <a:avLst/>
          </a:prstGeom>
          <a:noFill/>
        </p:spPr>
        <p:txBody>
          <a:bodyPr wrap="square" rtlCol="0">
            <a:spAutoFit/>
          </a:bodyPr>
          <a:lstStyle/>
          <a:p>
            <a:r>
              <a:rPr lang="en-US" dirty="0">
                <a:latin typeface="Abadi" panose="020B0604020104020204" pitchFamily="34" charset="0"/>
              </a:rPr>
              <a:t>This line graph tracks the overall performance of SpaceX launches by year (2010–2020). You can observe that the success rate since 2013 kept increasing till 2020</a:t>
            </a:r>
          </a:p>
          <a:p>
            <a:pPr marL="285750" indent="-285750">
              <a:buFont typeface="Arial" panose="020B0604020202020204" pitchFamily="34" charset="0"/>
              <a:buChar char="•"/>
            </a:pPr>
            <a:r>
              <a:rPr lang="en-US" dirty="0">
                <a:latin typeface="Abadi" panose="020B0604020104020204" pitchFamily="34" charset="0"/>
              </a:rPr>
              <a:t>Initial Phase (2010–2013): The success rate remained at 0, reflecting the experimental phase of booster recovery.</a:t>
            </a:r>
          </a:p>
          <a:p>
            <a:pPr marL="285750" indent="-285750">
              <a:buFont typeface="Arial" panose="020B0604020202020204" pitchFamily="34" charset="0"/>
              <a:buChar char="•"/>
            </a:pPr>
            <a:r>
              <a:rPr lang="en-US" dirty="0">
                <a:latin typeface="Abadi" panose="020B0604020104020204" pitchFamily="34" charset="0"/>
              </a:rPr>
              <a:t>Growth Phase: A sharp upward trajectory began in 2013, peaking in 2019 at roughly 90%.</a:t>
            </a:r>
          </a:p>
          <a:p>
            <a:pPr marL="285750" indent="-285750">
              <a:buFont typeface="Arial" panose="020B0604020202020204" pitchFamily="34" charset="0"/>
              <a:buChar char="•"/>
            </a:pPr>
            <a:r>
              <a:rPr lang="en-US" dirty="0">
                <a:latin typeface="Abadi" panose="020B0604020104020204" pitchFamily="34" charset="0"/>
              </a:rPr>
              <a:t>Dip in 2018: There is a slight drop in the success rate in 2018 before it rebounded to its highest point.</a:t>
            </a:r>
            <a:endParaRPr lang="en-PH" dirty="0">
              <a:latin typeface="Abadi" panose="020B0604020104020204" pitchFamily="34" charset="0"/>
            </a:endParaRPr>
          </a:p>
        </p:txBody>
      </p:sp>
      <p:pic>
        <p:nvPicPr>
          <p:cNvPr id="8" name="Picture 7">
            <a:extLst>
              <a:ext uri="{FF2B5EF4-FFF2-40B4-BE49-F238E27FC236}">
                <a16:creationId xmlns:a16="http://schemas.microsoft.com/office/drawing/2014/main" id="{0FF61AAA-2BF7-5120-7ECF-ECB855134841}"/>
              </a:ext>
            </a:extLst>
          </p:cNvPr>
          <p:cNvPicPr>
            <a:picLocks noChangeAspect="1"/>
          </p:cNvPicPr>
          <p:nvPr/>
        </p:nvPicPr>
        <p:blipFill>
          <a:blip r:embed="rId3"/>
          <a:stretch>
            <a:fillRect/>
          </a:stretch>
        </p:blipFill>
        <p:spPr>
          <a:xfrm>
            <a:off x="656252" y="1417542"/>
            <a:ext cx="10879495" cy="35898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graphicFrame>
        <p:nvGraphicFramePr>
          <p:cNvPr id="2" name="Content Placeholder 1">
            <a:extLst>
              <a:ext uri="{FF2B5EF4-FFF2-40B4-BE49-F238E27FC236}">
                <a16:creationId xmlns:a16="http://schemas.microsoft.com/office/drawing/2014/main" id="{D522A2C3-DE57-E18C-37BE-E8252A7E5C07}"/>
              </a:ext>
            </a:extLst>
          </p:cNvPr>
          <p:cNvGraphicFramePr>
            <a:graphicFrameLocks noGrp="1"/>
          </p:cNvGraphicFramePr>
          <p:nvPr>
            <p:ph idx="4294967295"/>
            <p:extLst>
              <p:ext uri="{D42A27DB-BD31-4B8C-83A1-F6EECF244321}">
                <p14:modId xmlns:p14="http://schemas.microsoft.com/office/powerpoint/2010/main" val="3928169050"/>
              </p:ext>
            </p:extLst>
          </p:nvPr>
        </p:nvGraphicFramePr>
        <p:xfrm>
          <a:off x="1301856" y="2133535"/>
          <a:ext cx="3466088" cy="3791405"/>
        </p:xfrm>
        <a:graphic>
          <a:graphicData uri="http://schemas.openxmlformats.org/drawingml/2006/table">
            <a:tbl>
              <a:tblPr firstRow="1" bandRow="1">
                <a:tableStyleId>{5C22544A-7EE6-4342-B048-85BDC9FD1C3A}</a:tableStyleId>
              </a:tblPr>
              <a:tblGrid>
                <a:gridCol w="3466088">
                  <a:extLst>
                    <a:ext uri="{9D8B030D-6E8A-4147-A177-3AD203B41FA5}">
                      <a16:colId xmlns:a16="http://schemas.microsoft.com/office/drawing/2014/main" val="1582284140"/>
                    </a:ext>
                  </a:extLst>
                </a:gridCol>
              </a:tblGrid>
              <a:tr h="758281">
                <a:tc>
                  <a:txBody>
                    <a:bodyPr/>
                    <a:lstStyle/>
                    <a:p>
                      <a:pPr algn="ctr"/>
                      <a:r>
                        <a:rPr lang="en-PH" dirty="0">
                          <a:latin typeface="Abadi" panose="020B0604020104020204" pitchFamily="34" charset="0"/>
                        </a:rPr>
                        <a:t>Launch Sites</a:t>
                      </a:r>
                    </a:p>
                  </a:txBody>
                  <a:tcPr/>
                </a:tc>
                <a:extLst>
                  <a:ext uri="{0D108BD9-81ED-4DB2-BD59-A6C34878D82A}">
                    <a16:rowId xmlns:a16="http://schemas.microsoft.com/office/drawing/2014/main" val="3099476780"/>
                  </a:ext>
                </a:extLst>
              </a:tr>
              <a:tr h="758281">
                <a:tc>
                  <a:txBody>
                    <a:bodyPr/>
                    <a:lstStyle/>
                    <a:p>
                      <a:pPr algn="ctr" fontAlgn="ctr">
                        <a:buNone/>
                      </a:pPr>
                      <a:r>
                        <a:rPr lang="en-PH" dirty="0">
                          <a:effectLst/>
                          <a:latin typeface="Abadi" panose="020B0604020104020204" pitchFamily="34" charset="0"/>
                        </a:rPr>
                        <a:t>CCAFS LC-40</a:t>
                      </a:r>
                    </a:p>
                  </a:txBody>
                  <a:tcPr anchor="ctr"/>
                </a:tc>
                <a:extLst>
                  <a:ext uri="{0D108BD9-81ED-4DB2-BD59-A6C34878D82A}">
                    <a16:rowId xmlns:a16="http://schemas.microsoft.com/office/drawing/2014/main" val="1191547240"/>
                  </a:ext>
                </a:extLst>
              </a:tr>
              <a:tr h="758281">
                <a:tc>
                  <a:txBody>
                    <a:bodyPr/>
                    <a:lstStyle/>
                    <a:p>
                      <a:pPr algn="ctr" fontAlgn="ctr">
                        <a:buNone/>
                      </a:pPr>
                      <a:r>
                        <a:rPr lang="en-PH" dirty="0">
                          <a:effectLst/>
                          <a:latin typeface="Abadi" panose="020B0604020104020204" pitchFamily="34" charset="0"/>
                        </a:rPr>
                        <a:t>VAFB SLC-4E</a:t>
                      </a:r>
                    </a:p>
                  </a:txBody>
                  <a:tcPr anchor="ctr"/>
                </a:tc>
                <a:extLst>
                  <a:ext uri="{0D108BD9-81ED-4DB2-BD59-A6C34878D82A}">
                    <a16:rowId xmlns:a16="http://schemas.microsoft.com/office/drawing/2014/main" val="1722626746"/>
                  </a:ext>
                </a:extLst>
              </a:tr>
              <a:tr h="758281">
                <a:tc>
                  <a:txBody>
                    <a:bodyPr/>
                    <a:lstStyle/>
                    <a:p>
                      <a:pPr algn="ctr" fontAlgn="ctr">
                        <a:buNone/>
                      </a:pPr>
                      <a:r>
                        <a:rPr lang="en-PH" dirty="0">
                          <a:effectLst/>
                          <a:latin typeface="Abadi" panose="020B0604020104020204" pitchFamily="34" charset="0"/>
                        </a:rPr>
                        <a:t>KSC LC-39A</a:t>
                      </a:r>
                    </a:p>
                  </a:txBody>
                  <a:tcPr anchor="ctr"/>
                </a:tc>
                <a:extLst>
                  <a:ext uri="{0D108BD9-81ED-4DB2-BD59-A6C34878D82A}">
                    <a16:rowId xmlns:a16="http://schemas.microsoft.com/office/drawing/2014/main" val="3231934875"/>
                  </a:ext>
                </a:extLst>
              </a:tr>
              <a:tr h="758281">
                <a:tc>
                  <a:txBody>
                    <a:bodyPr/>
                    <a:lstStyle/>
                    <a:p>
                      <a:pPr algn="ctr" fontAlgn="ctr">
                        <a:buNone/>
                      </a:pPr>
                      <a:r>
                        <a:rPr lang="en-PH" dirty="0">
                          <a:effectLst/>
                          <a:latin typeface="Abadi" panose="020B0604020104020204" pitchFamily="34" charset="0"/>
                        </a:rPr>
                        <a:t>CCAFS SLC-40</a:t>
                      </a:r>
                    </a:p>
                  </a:txBody>
                  <a:tcPr anchor="ctr"/>
                </a:tc>
                <a:extLst>
                  <a:ext uri="{0D108BD9-81ED-4DB2-BD59-A6C34878D82A}">
                    <a16:rowId xmlns:a16="http://schemas.microsoft.com/office/drawing/2014/main" val="1192889802"/>
                  </a:ext>
                </a:extLst>
              </a:tr>
            </a:tbl>
          </a:graphicData>
        </a:graphic>
      </p:graphicFrame>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TextBox 5">
            <a:extLst>
              <a:ext uri="{FF2B5EF4-FFF2-40B4-BE49-F238E27FC236}">
                <a16:creationId xmlns:a16="http://schemas.microsoft.com/office/drawing/2014/main" id="{5F124365-966A-6E65-D2B7-C9D27122AA27}"/>
              </a:ext>
            </a:extLst>
          </p:cNvPr>
          <p:cNvSpPr txBox="1"/>
          <p:nvPr/>
        </p:nvSpPr>
        <p:spPr>
          <a:xfrm>
            <a:off x="6096000" y="2743200"/>
            <a:ext cx="3766457"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The dataset contains four unique Falcon 9 launch sites</a:t>
            </a:r>
          </a:p>
          <a:p>
            <a:pPr marL="285750" indent="-285750">
              <a:buFont typeface="Arial" panose="020B0604020202020204" pitchFamily="34" charset="0"/>
              <a:buChar char="•"/>
            </a:pPr>
            <a:r>
              <a:rPr lang="en-PH" dirty="0">
                <a:latin typeface="Abadi" panose="020B0604020104020204" pitchFamily="34" charset="0"/>
              </a:rPr>
              <a:t>Each site supports different orbital inclinations and mission profiles</a:t>
            </a:r>
          </a:p>
          <a:p>
            <a:pPr marL="285750" indent="-285750">
              <a:buFont typeface="Arial" panose="020B0604020202020204" pitchFamily="34" charset="0"/>
              <a:buChar char="•"/>
            </a:pPr>
            <a:r>
              <a:rPr lang="en-US" dirty="0">
                <a:latin typeface="Abadi" panose="020B0604020104020204" pitchFamily="34" charset="0"/>
              </a:rPr>
              <a:t>Launch site diversity reflects SpaceX’s operational flexibility</a:t>
            </a:r>
            <a:endParaRPr lang="en-PH"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graphicFrame>
        <p:nvGraphicFramePr>
          <p:cNvPr id="2" name="Content Placeholder 1">
            <a:extLst>
              <a:ext uri="{FF2B5EF4-FFF2-40B4-BE49-F238E27FC236}">
                <a16:creationId xmlns:a16="http://schemas.microsoft.com/office/drawing/2014/main" id="{93D8873E-6C44-6730-E8F4-240FDCE65F31}"/>
              </a:ext>
            </a:extLst>
          </p:cNvPr>
          <p:cNvGraphicFramePr>
            <a:graphicFrameLocks noGrp="1"/>
          </p:cNvGraphicFramePr>
          <p:nvPr>
            <p:ph idx="4294967295"/>
            <p:extLst>
              <p:ext uri="{D42A27DB-BD31-4B8C-83A1-F6EECF244321}">
                <p14:modId xmlns:p14="http://schemas.microsoft.com/office/powerpoint/2010/main" val="2176097323"/>
              </p:ext>
            </p:extLst>
          </p:nvPr>
        </p:nvGraphicFramePr>
        <p:xfrm>
          <a:off x="503853" y="1352940"/>
          <a:ext cx="9181320" cy="5074271"/>
        </p:xfrm>
        <a:graphic>
          <a:graphicData uri="http://schemas.openxmlformats.org/drawingml/2006/table">
            <a:tbl>
              <a:tblPr firstRow="1" bandRow="1">
                <a:tableStyleId>{5C22544A-7EE6-4342-B048-85BDC9FD1C3A}</a:tableStyleId>
              </a:tblPr>
              <a:tblGrid>
                <a:gridCol w="918132">
                  <a:extLst>
                    <a:ext uri="{9D8B030D-6E8A-4147-A177-3AD203B41FA5}">
                      <a16:colId xmlns:a16="http://schemas.microsoft.com/office/drawing/2014/main" val="1106198544"/>
                    </a:ext>
                  </a:extLst>
                </a:gridCol>
                <a:gridCol w="918132">
                  <a:extLst>
                    <a:ext uri="{9D8B030D-6E8A-4147-A177-3AD203B41FA5}">
                      <a16:colId xmlns:a16="http://schemas.microsoft.com/office/drawing/2014/main" val="3572954231"/>
                    </a:ext>
                  </a:extLst>
                </a:gridCol>
                <a:gridCol w="918132">
                  <a:extLst>
                    <a:ext uri="{9D8B030D-6E8A-4147-A177-3AD203B41FA5}">
                      <a16:colId xmlns:a16="http://schemas.microsoft.com/office/drawing/2014/main" val="1531759050"/>
                    </a:ext>
                  </a:extLst>
                </a:gridCol>
                <a:gridCol w="918132">
                  <a:extLst>
                    <a:ext uri="{9D8B030D-6E8A-4147-A177-3AD203B41FA5}">
                      <a16:colId xmlns:a16="http://schemas.microsoft.com/office/drawing/2014/main" val="471855657"/>
                    </a:ext>
                  </a:extLst>
                </a:gridCol>
                <a:gridCol w="918132">
                  <a:extLst>
                    <a:ext uri="{9D8B030D-6E8A-4147-A177-3AD203B41FA5}">
                      <a16:colId xmlns:a16="http://schemas.microsoft.com/office/drawing/2014/main" val="1178882697"/>
                    </a:ext>
                  </a:extLst>
                </a:gridCol>
                <a:gridCol w="918132">
                  <a:extLst>
                    <a:ext uri="{9D8B030D-6E8A-4147-A177-3AD203B41FA5}">
                      <a16:colId xmlns:a16="http://schemas.microsoft.com/office/drawing/2014/main" val="2624000559"/>
                    </a:ext>
                  </a:extLst>
                </a:gridCol>
                <a:gridCol w="918132">
                  <a:extLst>
                    <a:ext uri="{9D8B030D-6E8A-4147-A177-3AD203B41FA5}">
                      <a16:colId xmlns:a16="http://schemas.microsoft.com/office/drawing/2014/main" val="256650803"/>
                    </a:ext>
                  </a:extLst>
                </a:gridCol>
                <a:gridCol w="918132">
                  <a:extLst>
                    <a:ext uri="{9D8B030D-6E8A-4147-A177-3AD203B41FA5}">
                      <a16:colId xmlns:a16="http://schemas.microsoft.com/office/drawing/2014/main" val="3621211780"/>
                    </a:ext>
                  </a:extLst>
                </a:gridCol>
                <a:gridCol w="918132">
                  <a:extLst>
                    <a:ext uri="{9D8B030D-6E8A-4147-A177-3AD203B41FA5}">
                      <a16:colId xmlns:a16="http://schemas.microsoft.com/office/drawing/2014/main" val="3082525277"/>
                    </a:ext>
                  </a:extLst>
                </a:gridCol>
                <a:gridCol w="918132">
                  <a:extLst>
                    <a:ext uri="{9D8B030D-6E8A-4147-A177-3AD203B41FA5}">
                      <a16:colId xmlns:a16="http://schemas.microsoft.com/office/drawing/2014/main" val="850489788"/>
                    </a:ext>
                  </a:extLst>
                </a:gridCol>
              </a:tblGrid>
              <a:tr h="678001">
                <a:tc>
                  <a:txBody>
                    <a:bodyPr/>
                    <a:lstStyle/>
                    <a:p>
                      <a:pPr algn="ctr" fontAlgn="ctr">
                        <a:buNone/>
                      </a:pPr>
                      <a:r>
                        <a:rPr lang="en-PH" sz="1200" b="1" dirty="0">
                          <a:effectLst/>
                          <a:latin typeface="Abadi" panose="020B0604020104020204" pitchFamily="34" charset="0"/>
                        </a:rPr>
                        <a:t>Date</a:t>
                      </a:r>
                    </a:p>
                  </a:txBody>
                  <a:tcPr anchor="ctr"/>
                </a:tc>
                <a:tc>
                  <a:txBody>
                    <a:bodyPr/>
                    <a:lstStyle/>
                    <a:p>
                      <a:pPr algn="ctr" fontAlgn="ctr">
                        <a:buNone/>
                      </a:pPr>
                      <a:r>
                        <a:rPr lang="en-PH" sz="1200" b="1">
                          <a:effectLst/>
                          <a:latin typeface="Abadi" panose="020B0604020104020204" pitchFamily="34" charset="0"/>
                        </a:rPr>
                        <a:t>Time (UTC)</a:t>
                      </a:r>
                    </a:p>
                  </a:txBody>
                  <a:tcPr anchor="ctr"/>
                </a:tc>
                <a:tc>
                  <a:txBody>
                    <a:bodyPr/>
                    <a:lstStyle/>
                    <a:p>
                      <a:pPr algn="ctr" fontAlgn="ctr">
                        <a:buNone/>
                      </a:pPr>
                      <a:r>
                        <a:rPr lang="en-PH" sz="1200" b="1">
                          <a:effectLst/>
                          <a:latin typeface="Abadi" panose="020B0604020104020204" pitchFamily="34" charset="0"/>
                        </a:rPr>
                        <a:t>Booster_Version</a:t>
                      </a:r>
                    </a:p>
                  </a:txBody>
                  <a:tcPr anchor="ctr"/>
                </a:tc>
                <a:tc>
                  <a:txBody>
                    <a:bodyPr/>
                    <a:lstStyle/>
                    <a:p>
                      <a:pPr algn="ctr" fontAlgn="ctr">
                        <a:buNone/>
                      </a:pPr>
                      <a:r>
                        <a:rPr lang="en-PH" sz="1200" b="1">
                          <a:effectLst/>
                          <a:latin typeface="Abadi" panose="020B0604020104020204" pitchFamily="34" charset="0"/>
                        </a:rPr>
                        <a:t>Launch_Site</a:t>
                      </a:r>
                    </a:p>
                  </a:txBody>
                  <a:tcPr anchor="ctr"/>
                </a:tc>
                <a:tc>
                  <a:txBody>
                    <a:bodyPr/>
                    <a:lstStyle/>
                    <a:p>
                      <a:pPr algn="ctr" fontAlgn="ctr">
                        <a:buNone/>
                      </a:pPr>
                      <a:r>
                        <a:rPr lang="en-PH" sz="1200" b="1">
                          <a:effectLst/>
                          <a:latin typeface="Abadi" panose="020B0604020104020204" pitchFamily="34" charset="0"/>
                        </a:rPr>
                        <a:t>Payload</a:t>
                      </a:r>
                    </a:p>
                  </a:txBody>
                  <a:tcPr anchor="ctr"/>
                </a:tc>
                <a:tc>
                  <a:txBody>
                    <a:bodyPr/>
                    <a:lstStyle/>
                    <a:p>
                      <a:pPr algn="ctr" fontAlgn="ctr">
                        <a:buNone/>
                      </a:pPr>
                      <a:r>
                        <a:rPr lang="en-PH" sz="1200" b="1" dirty="0">
                          <a:effectLst/>
                          <a:latin typeface="Abadi" panose="020B0604020104020204" pitchFamily="34" charset="0"/>
                        </a:rPr>
                        <a:t>PAYLOAD_MASS__KG_</a:t>
                      </a:r>
                    </a:p>
                  </a:txBody>
                  <a:tcPr anchor="ctr"/>
                </a:tc>
                <a:tc>
                  <a:txBody>
                    <a:bodyPr/>
                    <a:lstStyle/>
                    <a:p>
                      <a:pPr algn="ctr" fontAlgn="ctr">
                        <a:buNone/>
                      </a:pPr>
                      <a:r>
                        <a:rPr lang="en-PH" sz="1200" b="1">
                          <a:effectLst/>
                          <a:latin typeface="Abadi" panose="020B0604020104020204" pitchFamily="34" charset="0"/>
                        </a:rPr>
                        <a:t>Orbit</a:t>
                      </a:r>
                    </a:p>
                  </a:txBody>
                  <a:tcPr anchor="ctr"/>
                </a:tc>
                <a:tc>
                  <a:txBody>
                    <a:bodyPr/>
                    <a:lstStyle/>
                    <a:p>
                      <a:pPr algn="ctr" fontAlgn="ctr">
                        <a:buNone/>
                      </a:pPr>
                      <a:r>
                        <a:rPr lang="en-PH" sz="1200" b="1">
                          <a:effectLst/>
                          <a:latin typeface="Abadi" panose="020B0604020104020204" pitchFamily="34" charset="0"/>
                        </a:rPr>
                        <a:t>Customer</a:t>
                      </a:r>
                    </a:p>
                  </a:txBody>
                  <a:tcPr anchor="ctr"/>
                </a:tc>
                <a:tc>
                  <a:txBody>
                    <a:bodyPr/>
                    <a:lstStyle/>
                    <a:p>
                      <a:pPr algn="ctr" fontAlgn="ctr">
                        <a:buNone/>
                      </a:pPr>
                      <a:r>
                        <a:rPr lang="en-PH" sz="1200" b="1">
                          <a:effectLst/>
                          <a:latin typeface="Abadi" panose="020B0604020104020204" pitchFamily="34" charset="0"/>
                        </a:rPr>
                        <a:t>Mission_Outcome</a:t>
                      </a:r>
                    </a:p>
                  </a:txBody>
                  <a:tcPr anchor="ctr"/>
                </a:tc>
                <a:tc>
                  <a:txBody>
                    <a:bodyPr/>
                    <a:lstStyle/>
                    <a:p>
                      <a:pPr algn="ctr" fontAlgn="ctr">
                        <a:buNone/>
                      </a:pPr>
                      <a:r>
                        <a:rPr lang="en-PH" sz="1200" b="1">
                          <a:effectLst/>
                          <a:latin typeface="Abadi" panose="020B0604020104020204" pitchFamily="34" charset="0"/>
                        </a:rPr>
                        <a:t>Landing_Outcome</a:t>
                      </a:r>
                    </a:p>
                  </a:txBody>
                  <a:tcPr anchor="ctr"/>
                </a:tc>
                <a:extLst>
                  <a:ext uri="{0D108BD9-81ED-4DB2-BD59-A6C34878D82A}">
                    <a16:rowId xmlns:a16="http://schemas.microsoft.com/office/drawing/2014/main" val="3199442259"/>
                  </a:ext>
                </a:extLst>
              </a:tr>
              <a:tr h="1008222">
                <a:tc>
                  <a:txBody>
                    <a:bodyPr/>
                    <a:lstStyle/>
                    <a:p>
                      <a:pPr algn="ctr" fontAlgn="ctr">
                        <a:buNone/>
                      </a:pPr>
                      <a:r>
                        <a:rPr lang="en-PH" sz="1200">
                          <a:effectLst/>
                          <a:latin typeface="Abadi" panose="020B0604020104020204" pitchFamily="34" charset="0"/>
                        </a:rPr>
                        <a:t>2010-06-04</a:t>
                      </a:r>
                    </a:p>
                  </a:txBody>
                  <a:tcPr anchor="ctr"/>
                </a:tc>
                <a:tc>
                  <a:txBody>
                    <a:bodyPr/>
                    <a:lstStyle/>
                    <a:p>
                      <a:pPr algn="ctr" fontAlgn="ctr">
                        <a:buNone/>
                      </a:pPr>
                      <a:r>
                        <a:rPr lang="en-PH" sz="1200">
                          <a:effectLst/>
                          <a:latin typeface="Abadi" panose="020B0604020104020204" pitchFamily="34" charset="0"/>
                        </a:rPr>
                        <a:t>18:45:00</a:t>
                      </a:r>
                    </a:p>
                  </a:txBody>
                  <a:tcPr anchor="ctr"/>
                </a:tc>
                <a:tc>
                  <a:txBody>
                    <a:bodyPr/>
                    <a:lstStyle/>
                    <a:p>
                      <a:pPr algn="ctr" fontAlgn="ctr">
                        <a:buNone/>
                      </a:pPr>
                      <a:r>
                        <a:rPr lang="en-PH" sz="1200">
                          <a:effectLst/>
                          <a:latin typeface="Abadi" panose="020B0604020104020204" pitchFamily="34" charset="0"/>
                        </a:rPr>
                        <a:t>F9 v1.0 B0003</a:t>
                      </a:r>
                    </a:p>
                  </a:txBody>
                  <a:tcPr anchor="ctr"/>
                </a:tc>
                <a:tc>
                  <a:txBody>
                    <a:bodyPr/>
                    <a:lstStyle/>
                    <a:p>
                      <a:pPr algn="ctr" fontAlgn="ctr">
                        <a:buNone/>
                      </a:pPr>
                      <a:r>
                        <a:rPr lang="en-PH" sz="1200">
                          <a:effectLst/>
                          <a:latin typeface="Abadi" panose="020B0604020104020204" pitchFamily="34" charset="0"/>
                        </a:rPr>
                        <a:t>CCAFS LC-40</a:t>
                      </a:r>
                    </a:p>
                  </a:txBody>
                  <a:tcPr anchor="ctr"/>
                </a:tc>
                <a:tc>
                  <a:txBody>
                    <a:bodyPr/>
                    <a:lstStyle/>
                    <a:p>
                      <a:pPr algn="ctr" fontAlgn="ctr">
                        <a:buNone/>
                      </a:pPr>
                      <a:r>
                        <a:rPr lang="en-PH" sz="1200">
                          <a:effectLst/>
                          <a:latin typeface="Abadi" panose="020B0604020104020204" pitchFamily="34" charset="0"/>
                        </a:rPr>
                        <a:t>Dragon Spacecraft Qualification Unit</a:t>
                      </a:r>
                    </a:p>
                  </a:txBody>
                  <a:tcPr anchor="ctr"/>
                </a:tc>
                <a:tc>
                  <a:txBody>
                    <a:bodyPr/>
                    <a:lstStyle/>
                    <a:p>
                      <a:pPr algn="ctr" fontAlgn="ctr">
                        <a:buNone/>
                      </a:pPr>
                      <a:r>
                        <a:rPr lang="en-PH" sz="1200">
                          <a:effectLst/>
                          <a:latin typeface="Abadi" panose="020B0604020104020204" pitchFamily="34" charset="0"/>
                        </a:rPr>
                        <a:t>0</a:t>
                      </a:r>
                    </a:p>
                  </a:txBody>
                  <a:tcPr anchor="ctr"/>
                </a:tc>
                <a:tc>
                  <a:txBody>
                    <a:bodyPr/>
                    <a:lstStyle/>
                    <a:p>
                      <a:pPr algn="ctr" fontAlgn="ctr">
                        <a:buNone/>
                      </a:pPr>
                      <a:r>
                        <a:rPr lang="en-PH" sz="1200">
                          <a:effectLst/>
                          <a:latin typeface="Abadi" panose="020B0604020104020204" pitchFamily="34" charset="0"/>
                        </a:rPr>
                        <a:t>LEO</a:t>
                      </a:r>
                    </a:p>
                  </a:txBody>
                  <a:tcPr anchor="ctr"/>
                </a:tc>
                <a:tc>
                  <a:txBody>
                    <a:bodyPr/>
                    <a:lstStyle/>
                    <a:p>
                      <a:pPr algn="ctr" fontAlgn="ctr">
                        <a:buNone/>
                      </a:pPr>
                      <a:r>
                        <a:rPr lang="en-PH" sz="1200" dirty="0">
                          <a:effectLst/>
                          <a:latin typeface="Abadi" panose="020B0604020104020204" pitchFamily="34" charset="0"/>
                        </a:rPr>
                        <a:t>SpaceX</a:t>
                      </a:r>
                    </a:p>
                  </a:txBody>
                  <a:tcPr anchor="ctr"/>
                </a:tc>
                <a:tc>
                  <a:txBody>
                    <a:bodyPr/>
                    <a:lstStyle/>
                    <a:p>
                      <a:pPr algn="ctr" fontAlgn="ctr">
                        <a:buNone/>
                      </a:pPr>
                      <a:r>
                        <a:rPr lang="en-PH" sz="1200">
                          <a:effectLst/>
                          <a:latin typeface="Abadi" panose="020B0604020104020204" pitchFamily="34" charset="0"/>
                        </a:rPr>
                        <a:t>Success</a:t>
                      </a:r>
                    </a:p>
                  </a:txBody>
                  <a:tcPr anchor="ctr"/>
                </a:tc>
                <a:tc>
                  <a:txBody>
                    <a:bodyPr/>
                    <a:lstStyle/>
                    <a:p>
                      <a:pPr algn="ctr" fontAlgn="ctr">
                        <a:buNone/>
                      </a:pPr>
                      <a:r>
                        <a:rPr lang="en-PH" sz="1200">
                          <a:effectLst/>
                          <a:latin typeface="Abadi" panose="020B0604020104020204" pitchFamily="34" charset="0"/>
                        </a:rPr>
                        <a:t>Failure (parachute)</a:t>
                      </a:r>
                    </a:p>
                  </a:txBody>
                  <a:tcPr anchor="ctr"/>
                </a:tc>
                <a:extLst>
                  <a:ext uri="{0D108BD9-81ED-4DB2-BD59-A6C34878D82A}">
                    <a16:rowId xmlns:a16="http://schemas.microsoft.com/office/drawing/2014/main" val="1635889603"/>
                  </a:ext>
                </a:extLst>
              </a:tr>
              <a:tr h="1741475">
                <a:tc>
                  <a:txBody>
                    <a:bodyPr/>
                    <a:lstStyle/>
                    <a:p>
                      <a:pPr algn="ctr" fontAlgn="ctr">
                        <a:buNone/>
                      </a:pPr>
                      <a:r>
                        <a:rPr lang="en-PH" sz="1200">
                          <a:effectLst/>
                          <a:latin typeface="Abadi" panose="020B0604020104020204" pitchFamily="34" charset="0"/>
                        </a:rPr>
                        <a:t>2010-12-08</a:t>
                      </a:r>
                    </a:p>
                  </a:txBody>
                  <a:tcPr anchor="ctr"/>
                </a:tc>
                <a:tc>
                  <a:txBody>
                    <a:bodyPr/>
                    <a:lstStyle/>
                    <a:p>
                      <a:pPr algn="ctr" fontAlgn="ctr">
                        <a:buNone/>
                      </a:pPr>
                      <a:r>
                        <a:rPr lang="en-PH" sz="1200">
                          <a:effectLst/>
                          <a:latin typeface="Abadi" panose="020B0604020104020204" pitchFamily="34" charset="0"/>
                        </a:rPr>
                        <a:t>15:43:00</a:t>
                      </a:r>
                    </a:p>
                  </a:txBody>
                  <a:tcPr anchor="ctr"/>
                </a:tc>
                <a:tc>
                  <a:txBody>
                    <a:bodyPr/>
                    <a:lstStyle/>
                    <a:p>
                      <a:pPr algn="ctr" fontAlgn="ctr">
                        <a:buNone/>
                      </a:pPr>
                      <a:r>
                        <a:rPr lang="en-PH" sz="1200">
                          <a:effectLst/>
                          <a:latin typeface="Abadi" panose="020B0604020104020204" pitchFamily="34" charset="0"/>
                        </a:rPr>
                        <a:t>F9 v1.0 B0004</a:t>
                      </a:r>
                    </a:p>
                  </a:txBody>
                  <a:tcPr anchor="ctr"/>
                </a:tc>
                <a:tc>
                  <a:txBody>
                    <a:bodyPr/>
                    <a:lstStyle/>
                    <a:p>
                      <a:pPr algn="ctr" fontAlgn="ctr">
                        <a:buNone/>
                      </a:pPr>
                      <a:r>
                        <a:rPr lang="en-PH" sz="1200">
                          <a:effectLst/>
                          <a:latin typeface="Abadi" panose="020B0604020104020204" pitchFamily="34" charset="0"/>
                        </a:rPr>
                        <a:t>CCAFS LC-40</a:t>
                      </a:r>
                    </a:p>
                  </a:txBody>
                  <a:tcPr anchor="ctr"/>
                </a:tc>
                <a:tc>
                  <a:txBody>
                    <a:bodyPr/>
                    <a:lstStyle/>
                    <a:p>
                      <a:pPr algn="ctr" fontAlgn="ctr">
                        <a:buNone/>
                      </a:pPr>
                      <a:r>
                        <a:rPr lang="en-US" sz="1200">
                          <a:effectLst/>
                          <a:latin typeface="Abadi" panose="020B0604020104020204" pitchFamily="34" charset="0"/>
                        </a:rPr>
                        <a:t>Dragon demo flight C1, two CubeSats, barrel of Brouere cheese</a:t>
                      </a:r>
                    </a:p>
                  </a:txBody>
                  <a:tcPr anchor="ctr"/>
                </a:tc>
                <a:tc>
                  <a:txBody>
                    <a:bodyPr/>
                    <a:lstStyle/>
                    <a:p>
                      <a:pPr algn="ctr" fontAlgn="ctr">
                        <a:buNone/>
                      </a:pPr>
                      <a:r>
                        <a:rPr lang="en-PH" sz="1200">
                          <a:effectLst/>
                          <a:latin typeface="Abadi" panose="020B0604020104020204" pitchFamily="34" charset="0"/>
                        </a:rPr>
                        <a:t>0</a:t>
                      </a:r>
                    </a:p>
                  </a:txBody>
                  <a:tcPr anchor="ctr"/>
                </a:tc>
                <a:tc>
                  <a:txBody>
                    <a:bodyPr/>
                    <a:lstStyle/>
                    <a:p>
                      <a:pPr algn="ctr" fontAlgn="ctr">
                        <a:buNone/>
                      </a:pPr>
                      <a:r>
                        <a:rPr lang="en-PH" sz="1200">
                          <a:effectLst/>
                          <a:latin typeface="Abadi" panose="020B0604020104020204" pitchFamily="34" charset="0"/>
                        </a:rPr>
                        <a:t>LEO (ISS)</a:t>
                      </a:r>
                    </a:p>
                  </a:txBody>
                  <a:tcPr anchor="ctr"/>
                </a:tc>
                <a:tc>
                  <a:txBody>
                    <a:bodyPr/>
                    <a:lstStyle/>
                    <a:p>
                      <a:pPr algn="ctr" fontAlgn="ctr">
                        <a:buNone/>
                      </a:pPr>
                      <a:r>
                        <a:rPr lang="en-PH" sz="1200">
                          <a:effectLst/>
                          <a:latin typeface="Abadi" panose="020B0604020104020204" pitchFamily="34" charset="0"/>
                        </a:rPr>
                        <a:t>NASA (COTS) NRO</a:t>
                      </a:r>
                    </a:p>
                  </a:txBody>
                  <a:tcPr anchor="ctr"/>
                </a:tc>
                <a:tc>
                  <a:txBody>
                    <a:bodyPr/>
                    <a:lstStyle/>
                    <a:p>
                      <a:pPr algn="ctr" fontAlgn="ctr">
                        <a:buNone/>
                      </a:pPr>
                      <a:r>
                        <a:rPr lang="en-PH" sz="1200">
                          <a:effectLst/>
                          <a:latin typeface="Abadi" panose="020B0604020104020204" pitchFamily="34" charset="0"/>
                        </a:rPr>
                        <a:t>Success</a:t>
                      </a:r>
                    </a:p>
                  </a:txBody>
                  <a:tcPr anchor="ctr"/>
                </a:tc>
                <a:tc>
                  <a:txBody>
                    <a:bodyPr/>
                    <a:lstStyle/>
                    <a:p>
                      <a:pPr algn="ctr" fontAlgn="ctr">
                        <a:buNone/>
                      </a:pPr>
                      <a:r>
                        <a:rPr lang="en-PH" sz="1200">
                          <a:effectLst/>
                          <a:latin typeface="Abadi" panose="020B0604020104020204" pitchFamily="34" charset="0"/>
                        </a:rPr>
                        <a:t>Failure (parachute)</a:t>
                      </a:r>
                    </a:p>
                  </a:txBody>
                  <a:tcPr anchor="ctr"/>
                </a:tc>
                <a:extLst>
                  <a:ext uri="{0D108BD9-81ED-4DB2-BD59-A6C34878D82A}">
                    <a16:rowId xmlns:a16="http://schemas.microsoft.com/office/drawing/2014/main" val="2314928142"/>
                  </a:ext>
                </a:extLst>
              </a:tr>
              <a:tr h="678001">
                <a:tc>
                  <a:txBody>
                    <a:bodyPr/>
                    <a:lstStyle/>
                    <a:p>
                      <a:pPr algn="ctr" fontAlgn="ctr">
                        <a:buNone/>
                      </a:pPr>
                      <a:r>
                        <a:rPr lang="en-PH" sz="1200">
                          <a:effectLst/>
                          <a:latin typeface="Abadi" panose="020B0604020104020204" pitchFamily="34" charset="0"/>
                        </a:rPr>
                        <a:t>2012-05-22</a:t>
                      </a:r>
                    </a:p>
                  </a:txBody>
                  <a:tcPr anchor="ctr"/>
                </a:tc>
                <a:tc>
                  <a:txBody>
                    <a:bodyPr/>
                    <a:lstStyle/>
                    <a:p>
                      <a:pPr algn="ctr" fontAlgn="ctr">
                        <a:buNone/>
                      </a:pPr>
                      <a:r>
                        <a:rPr lang="en-PH" sz="1200">
                          <a:effectLst/>
                          <a:latin typeface="Abadi" panose="020B0604020104020204" pitchFamily="34" charset="0"/>
                        </a:rPr>
                        <a:t>7:44:00</a:t>
                      </a:r>
                    </a:p>
                  </a:txBody>
                  <a:tcPr anchor="ctr"/>
                </a:tc>
                <a:tc>
                  <a:txBody>
                    <a:bodyPr/>
                    <a:lstStyle/>
                    <a:p>
                      <a:pPr algn="ctr" fontAlgn="ctr">
                        <a:buNone/>
                      </a:pPr>
                      <a:r>
                        <a:rPr lang="en-PH" sz="1200">
                          <a:effectLst/>
                          <a:latin typeface="Abadi" panose="020B0604020104020204" pitchFamily="34" charset="0"/>
                        </a:rPr>
                        <a:t>F9 v1.0 B0005</a:t>
                      </a:r>
                    </a:p>
                  </a:txBody>
                  <a:tcPr anchor="ctr"/>
                </a:tc>
                <a:tc>
                  <a:txBody>
                    <a:bodyPr/>
                    <a:lstStyle/>
                    <a:p>
                      <a:pPr algn="ctr" fontAlgn="ctr">
                        <a:buNone/>
                      </a:pPr>
                      <a:r>
                        <a:rPr lang="en-PH" sz="1200">
                          <a:effectLst/>
                          <a:latin typeface="Abadi" panose="020B0604020104020204" pitchFamily="34" charset="0"/>
                        </a:rPr>
                        <a:t>CCAFS LC-40</a:t>
                      </a:r>
                    </a:p>
                  </a:txBody>
                  <a:tcPr anchor="ctr"/>
                </a:tc>
                <a:tc>
                  <a:txBody>
                    <a:bodyPr/>
                    <a:lstStyle/>
                    <a:p>
                      <a:pPr algn="ctr" fontAlgn="ctr">
                        <a:buNone/>
                      </a:pPr>
                      <a:r>
                        <a:rPr lang="en-PH" sz="1200">
                          <a:effectLst/>
                          <a:latin typeface="Abadi" panose="020B0604020104020204" pitchFamily="34" charset="0"/>
                        </a:rPr>
                        <a:t>Dragon demo flight C2</a:t>
                      </a:r>
                    </a:p>
                  </a:txBody>
                  <a:tcPr anchor="ctr"/>
                </a:tc>
                <a:tc>
                  <a:txBody>
                    <a:bodyPr/>
                    <a:lstStyle/>
                    <a:p>
                      <a:pPr algn="ctr" fontAlgn="ctr">
                        <a:buNone/>
                      </a:pPr>
                      <a:r>
                        <a:rPr lang="en-PH" sz="1200">
                          <a:effectLst/>
                          <a:latin typeface="Abadi" panose="020B0604020104020204" pitchFamily="34" charset="0"/>
                        </a:rPr>
                        <a:t>525</a:t>
                      </a:r>
                    </a:p>
                  </a:txBody>
                  <a:tcPr anchor="ctr"/>
                </a:tc>
                <a:tc>
                  <a:txBody>
                    <a:bodyPr/>
                    <a:lstStyle/>
                    <a:p>
                      <a:pPr algn="ctr" fontAlgn="ctr">
                        <a:buNone/>
                      </a:pPr>
                      <a:r>
                        <a:rPr lang="en-PH" sz="1200">
                          <a:effectLst/>
                          <a:latin typeface="Abadi" panose="020B0604020104020204" pitchFamily="34" charset="0"/>
                        </a:rPr>
                        <a:t>LEO (ISS)</a:t>
                      </a:r>
                    </a:p>
                  </a:txBody>
                  <a:tcPr anchor="ctr"/>
                </a:tc>
                <a:tc>
                  <a:txBody>
                    <a:bodyPr/>
                    <a:lstStyle/>
                    <a:p>
                      <a:pPr algn="ctr" fontAlgn="ctr">
                        <a:buNone/>
                      </a:pPr>
                      <a:r>
                        <a:rPr lang="en-PH" sz="1200">
                          <a:effectLst/>
                          <a:latin typeface="Abadi" panose="020B0604020104020204" pitchFamily="34" charset="0"/>
                        </a:rPr>
                        <a:t>NASA (COTS)</a:t>
                      </a:r>
                    </a:p>
                  </a:txBody>
                  <a:tcPr anchor="ctr"/>
                </a:tc>
                <a:tc>
                  <a:txBody>
                    <a:bodyPr/>
                    <a:lstStyle/>
                    <a:p>
                      <a:pPr algn="ctr" fontAlgn="ctr">
                        <a:buNone/>
                      </a:pPr>
                      <a:r>
                        <a:rPr lang="en-PH" sz="1200">
                          <a:effectLst/>
                          <a:latin typeface="Abadi" panose="020B0604020104020204" pitchFamily="34" charset="0"/>
                        </a:rPr>
                        <a:t>Success</a:t>
                      </a:r>
                    </a:p>
                  </a:txBody>
                  <a:tcPr anchor="ctr"/>
                </a:tc>
                <a:tc>
                  <a:txBody>
                    <a:bodyPr/>
                    <a:lstStyle/>
                    <a:p>
                      <a:pPr algn="ctr" fontAlgn="ctr">
                        <a:buNone/>
                      </a:pPr>
                      <a:r>
                        <a:rPr lang="en-PH" sz="1200">
                          <a:effectLst/>
                          <a:latin typeface="Abadi" panose="020B0604020104020204" pitchFamily="34" charset="0"/>
                        </a:rPr>
                        <a:t>No attempt</a:t>
                      </a:r>
                    </a:p>
                  </a:txBody>
                  <a:tcPr anchor="ctr"/>
                </a:tc>
                <a:extLst>
                  <a:ext uri="{0D108BD9-81ED-4DB2-BD59-A6C34878D82A}">
                    <a16:rowId xmlns:a16="http://schemas.microsoft.com/office/drawing/2014/main" val="2052981314"/>
                  </a:ext>
                </a:extLst>
              </a:tr>
              <a:tr h="484286">
                <a:tc>
                  <a:txBody>
                    <a:bodyPr/>
                    <a:lstStyle/>
                    <a:p>
                      <a:pPr algn="ctr" fontAlgn="ctr">
                        <a:buNone/>
                      </a:pPr>
                      <a:r>
                        <a:rPr lang="en-PH" sz="1200">
                          <a:effectLst/>
                          <a:latin typeface="Abadi" panose="020B0604020104020204" pitchFamily="34" charset="0"/>
                        </a:rPr>
                        <a:t>2012-10-08</a:t>
                      </a:r>
                    </a:p>
                  </a:txBody>
                  <a:tcPr anchor="ctr"/>
                </a:tc>
                <a:tc>
                  <a:txBody>
                    <a:bodyPr/>
                    <a:lstStyle/>
                    <a:p>
                      <a:pPr algn="ctr" fontAlgn="ctr">
                        <a:buNone/>
                      </a:pPr>
                      <a:r>
                        <a:rPr lang="en-PH" sz="1200">
                          <a:effectLst/>
                          <a:latin typeface="Abadi" panose="020B0604020104020204" pitchFamily="34" charset="0"/>
                        </a:rPr>
                        <a:t>0:35:00</a:t>
                      </a:r>
                    </a:p>
                  </a:txBody>
                  <a:tcPr anchor="ctr"/>
                </a:tc>
                <a:tc>
                  <a:txBody>
                    <a:bodyPr/>
                    <a:lstStyle/>
                    <a:p>
                      <a:pPr algn="ctr" fontAlgn="ctr">
                        <a:buNone/>
                      </a:pPr>
                      <a:r>
                        <a:rPr lang="en-PH" sz="1200">
                          <a:effectLst/>
                          <a:latin typeface="Abadi" panose="020B0604020104020204" pitchFamily="34" charset="0"/>
                        </a:rPr>
                        <a:t>F9 v1.0 B0006</a:t>
                      </a:r>
                    </a:p>
                  </a:txBody>
                  <a:tcPr anchor="ctr"/>
                </a:tc>
                <a:tc>
                  <a:txBody>
                    <a:bodyPr/>
                    <a:lstStyle/>
                    <a:p>
                      <a:pPr algn="ctr" fontAlgn="ctr">
                        <a:buNone/>
                      </a:pPr>
                      <a:r>
                        <a:rPr lang="en-PH" sz="1200">
                          <a:effectLst/>
                          <a:latin typeface="Abadi" panose="020B0604020104020204" pitchFamily="34" charset="0"/>
                        </a:rPr>
                        <a:t>CCAFS LC-40</a:t>
                      </a:r>
                    </a:p>
                  </a:txBody>
                  <a:tcPr anchor="ctr"/>
                </a:tc>
                <a:tc>
                  <a:txBody>
                    <a:bodyPr/>
                    <a:lstStyle/>
                    <a:p>
                      <a:pPr algn="ctr" fontAlgn="ctr">
                        <a:buNone/>
                      </a:pPr>
                      <a:r>
                        <a:rPr lang="en-PH" sz="1200">
                          <a:effectLst/>
                          <a:latin typeface="Abadi" panose="020B0604020104020204" pitchFamily="34" charset="0"/>
                        </a:rPr>
                        <a:t>SpaceX CRS-1</a:t>
                      </a:r>
                    </a:p>
                  </a:txBody>
                  <a:tcPr anchor="ctr"/>
                </a:tc>
                <a:tc>
                  <a:txBody>
                    <a:bodyPr/>
                    <a:lstStyle/>
                    <a:p>
                      <a:pPr algn="ctr" fontAlgn="ctr">
                        <a:buNone/>
                      </a:pPr>
                      <a:r>
                        <a:rPr lang="en-PH" sz="1200">
                          <a:effectLst/>
                          <a:latin typeface="Abadi" panose="020B0604020104020204" pitchFamily="34" charset="0"/>
                        </a:rPr>
                        <a:t>500</a:t>
                      </a:r>
                    </a:p>
                  </a:txBody>
                  <a:tcPr anchor="ctr"/>
                </a:tc>
                <a:tc>
                  <a:txBody>
                    <a:bodyPr/>
                    <a:lstStyle/>
                    <a:p>
                      <a:pPr algn="ctr" fontAlgn="ctr">
                        <a:buNone/>
                      </a:pPr>
                      <a:r>
                        <a:rPr lang="en-PH" sz="1200">
                          <a:effectLst/>
                          <a:latin typeface="Abadi" panose="020B0604020104020204" pitchFamily="34" charset="0"/>
                        </a:rPr>
                        <a:t>LEO (ISS)</a:t>
                      </a:r>
                    </a:p>
                  </a:txBody>
                  <a:tcPr anchor="ctr"/>
                </a:tc>
                <a:tc>
                  <a:txBody>
                    <a:bodyPr/>
                    <a:lstStyle/>
                    <a:p>
                      <a:pPr algn="ctr" fontAlgn="ctr">
                        <a:buNone/>
                      </a:pPr>
                      <a:r>
                        <a:rPr lang="en-PH" sz="1200">
                          <a:effectLst/>
                          <a:latin typeface="Abadi" panose="020B0604020104020204" pitchFamily="34" charset="0"/>
                        </a:rPr>
                        <a:t>NASA (CRS)</a:t>
                      </a:r>
                    </a:p>
                  </a:txBody>
                  <a:tcPr anchor="ctr"/>
                </a:tc>
                <a:tc>
                  <a:txBody>
                    <a:bodyPr/>
                    <a:lstStyle/>
                    <a:p>
                      <a:pPr algn="ctr" fontAlgn="ctr">
                        <a:buNone/>
                      </a:pPr>
                      <a:r>
                        <a:rPr lang="en-PH" sz="1200">
                          <a:effectLst/>
                          <a:latin typeface="Abadi" panose="020B0604020104020204" pitchFamily="34" charset="0"/>
                        </a:rPr>
                        <a:t>Success</a:t>
                      </a:r>
                    </a:p>
                  </a:txBody>
                  <a:tcPr anchor="ctr"/>
                </a:tc>
                <a:tc>
                  <a:txBody>
                    <a:bodyPr/>
                    <a:lstStyle/>
                    <a:p>
                      <a:pPr algn="ctr" fontAlgn="ctr">
                        <a:buNone/>
                      </a:pPr>
                      <a:r>
                        <a:rPr lang="en-PH" sz="1200">
                          <a:effectLst/>
                          <a:latin typeface="Abadi" panose="020B0604020104020204" pitchFamily="34" charset="0"/>
                        </a:rPr>
                        <a:t>No attempt</a:t>
                      </a:r>
                    </a:p>
                  </a:txBody>
                  <a:tcPr anchor="ctr"/>
                </a:tc>
                <a:extLst>
                  <a:ext uri="{0D108BD9-81ED-4DB2-BD59-A6C34878D82A}">
                    <a16:rowId xmlns:a16="http://schemas.microsoft.com/office/drawing/2014/main" val="1778547639"/>
                  </a:ext>
                </a:extLst>
              </a:tr>
              <a:tr h="484286">
                <a:tc>
                  <a:txBody>
                    <a:bodyPr/>
                    <a:lstStyle/>
                    <a:p>
                      <a:pPr algn="ctr" fontAlgn="ctr">
                        <a:buNone/>
                      </a:pPr>
                      <a:r>
                        <a:rPr lang="en-PH" sz="1200">
                          <a:effectLst/>
                          <a:latin typeface="Abadi" panose="020B0604020104020204" pitchFamily="34" charset="0"/>
                        </a:rPr>
                        <a:t>2013-03-01</a:t>
                      </a:r>
                    </a:p>
                  </a:txBody>
                  <a:tcPr anchor="ctr"/>
                </a:tc>
                <a:tc>
                  <a:txBody>
                    <a:bodyPr/>
                    <a:lstStyle/>
                    <a:p>
                      <a:pPr algn="ctr" fontAlgn="ctr">
                        <a:buNone/>
                      </a:pPr>
                      <a:r>
                        <a:rPr lang="en-PH" sz="1200">
                          <a:effectLst/>
                          <a:latin typeface="Abadi" panose="020B0604020104020204" pitchFamily="34" charset="0"/>
                        </a:rPr>
                        <a:t>15:10:00</a:t>
                      </a:r>
                    </a:p>
                  </a:txBody>
                  <a:tcPr anchor="ctr"/>
                </a:tc>
                <a:tc>
                  <a:txBody>
                    <a:bodyPr/>
                    <a:lstStyle/>
                    <a:p>
                      <a:pPr algn="ctr" fontAlgn="ctr">
                        <a:buNone/>
                      </a:pPr>
                      <a:r>
                        <a:rPr lang="en-PH" sz="1200">
                          <a:effectLst/>
                          <a:latin typeface="Abadi" panose="020B0604020104020204" pitchFamily="34" charset="0"/>
                        </a:rPr>
                        <a:t>F9 v1.0 B0007</a:t>
                      </a:r>
                    </a:p>
                  </a:txBody>
                  <a:tcPr anchor="ctr"/>
                </a:tc>
                <a:tc>
                  <a:txBody>
                    <a:bodyPr/>
                    <a:lstStyle/>
                    <a:p>
                      <a:pPr algn="ctr" fontAlgn="ctr">
                        <a:buNone/>
                      </a:pPr>
                      <a:r>
                        <a:rPr lang="en-PH" sz="1200">
                          <a:effectLst/>
                          <a:latin typeface="Abadi" panose="020B0604020104020204" pitchFamily="34" charset="0"/>
                        </a:rPr>
                        <a:t>CCAFS LC-40</a:t>
                      </a:r>
                    </a:p>
                  </a:txBody>
                  <a:tcPr anchor="ctr"/>
                </a:tc>
                <a:tc>
                  <a:txBody>
                    <a:bodyPr/>
                    <a:lstStyle/>
                    <a:p>
                      <a:pPr algn="ctr" fontAlgn="ctr">
                        <a:buNone/>
                      </a:pPr>
                      <a:r>
                        <a:rPr lang="en-PH" sz="1200">
                          <a:effectLst/>
                          <a:latin typeface="Abadi" panose="020B0604020104020204" pitchFamily="34" charset="0"/>
                        </a:rPr>
                        <a:t>SpaceX CRS-2</a:t>
                      </a:r>
                    </a:p>
                  </a:txBody>
                  <a:tcPr anchor="ctr"/>
                </a:tc>
                <a:tc>
                  <a:txBody>
                    <a:bodyPr/>
                    <a:lstStyle/>
                    <a:p>
                      <a:pPr algn="ctr" fontAlgn="ctr">
                        <a:buNone/>
                      </a:pPr>
                      <a:r>
                        <a:rPr lang="en-PH" sz="1200">
                          <a:effectLst/>
                          <a:latin typeface="Abadi" panose="020B0604020104020204" pitchFamily="34" charset="0"/>
                        </a:rPr>
                        <a:t>677</a:t>
                      </a:r>
                    </a:p>
                  </a:txBody>
                  <a:tcPr anchor="ctr"/>
                </a:tc>
                <a:tc>
                  <a:txBody>
                    <a:bodyPr/>
                    <a:lstStyle/>
                    <a:p>
                      <a:pPr algn="ctr" fontAlgn="ctr">
                        <a:buNone/>
                      </a:pPr>
                      <a:r>
                        <a:rPr lang="en-PH" sz="1200">
                          <a:effectLst/>
                          <a:latin typeface="Abadi" panose="020B0604020104020204" pitchFamily="34" charset="0"/>
                        </a:rPr>
                        <a:t>LEO (ISS)</a:t>
                      </a:r>
                    </a:p>
                  </a:txBody>
                  <a:tcPr anchor="ctr"/>
                </a:tc>
                <a:tc>
                  <a:txBody>
                    <a:bodyPr/>
                    <a:lstStyle/>
                    <a:p>
                      <a:pPr algn="ctr" fontAlgn="ctr">
                        <a:buNone/>
                      </a:pPr>
                      <a:r>
                        <a:rPr lang="en-PH" sz="1200">
                          <a:effectLst/>
                          <a:latin typeface="Abadi" panose="020B0604020104020204" pitchFamily="34" charset="0"/>
                        </a:rPr>
                        <a:t>NASA (CRS)</a:t>
                      </a:r>
                    </a:p>
                  </a:txBody>
                  <a:tcPr anchor="ctr"/>
                </a:tc>
                <a:tc>
                  <a:txBody>
                    <a:bodyPr/>
                    <a:lstStyle/>
                    <a:p>
                      <a:pPr algn="ctr" fontAlgn="ctr">
                        <a:buNone/>
                      </a:pPr>
                      <a:r>
                        <a:rPr lang="en-PH" sz="1200">
                          <a:effectLst/>
                          <a:latin typeface="Abadi" panose="020B0604020104020204" pitchFamily="34" charset="0"/>
                        </a:rPr>
                        <a:t>Success</a:t>
                      </a:r>
                    </a:p>
                  </a:txBody>
                  <a:tcPr anchor="ctr"/>
                </a:tc>
                <a:tc>
                  <a:txBody>
                    <a:bodyPr/>
                    <a:lstStyle/>
                    <a:p>
                      <a:pPr algn="ctr" fontAlgn="ctr">
                        <a:buNone/>
                      </a:pPr>
                      <a:r>
                        <a:rPr lang="en-PH" sz="1200" dirty="0">
                          <a:effectLst/>
                          <a:latin typeface="Abadi" panose="020B0604020104020204" pitchFamily="34" charset="0"/>
                        </a:rPr>
                        <a:t>No attempt</a:t>
                      </a:r>
                    </a:p>
                  </a:txBody>
                  <a:tcPr anchor="ctr"/>
                </a:tc>
                <a:extLst>
                  <a:ext uri="{0D108BD9-81ED-4DB2-BD59-A6C34878D82A}">
                    <a16:rowId xmlns:a16="http://schemas.microsoft.com/office/drawing/2014/main" val="3901027937"/>
                  </a:ext>
                </a:extLst>
              </a:tr>
            </a:tbl>
          </a:graphicData>
        </a:graphic>
      </p:graphicFrame>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TextBox 5">
            <a:extLst>
              <a:ext uri="{FF2B5EF4-FFF2-40B4-BE49-F238E27FC236}">
                <a16:creationId xmlns:a16="http://schemas.microsoft.com/office/drawing/2014/main" id="{5032F86E-A705-04EA-0274-A7CD04EF54CA}"/>
              </a:ext>
            </a:extLst>
          </p:cNvPr>
          <p:cNvSpPr txBox="1"/>
          <p:nvPr/>
        </p:nvSpPr>
        <p:spPr>
          <a:xfrm>
            <a:off x="9685173" y="1688419"/>
            <a:ext cx="2295333" cy="452431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badi" panose="020B0604020104020204" pitchFamily="34" charset="0"/>
              </a:rPr>
              <a:t>The query filters launch records where the launch site name begins with “CCA”, referring to Cape Canaveral Air Force Station</a:t>
            </a:r>
          </a:p>
          <a:p>
            <a:pPr marL="285750" indent="-285750">
              <a:buFont typeface="Arial" panose="020B0604020202020204" pitchFamily="34" charset="0"/>
              <a:buChar char="•"/>
            </a:pPr>
            <a:r>
              <a:rPr lang="en-US" sz="1600" dirty="0">
                <a:latin typeface="Abadi" panose="020B0604020104020204" pitchFamily="34" charset="0"/>
              </a:rPr>
              <a:t>Multiple launches were conducted from CCAFS LC-40, indicating its frequent operational use</a:t>
            </a:r>
          </a:p>
          <a:p>
            <a:pPr marL="285750" indent="-285750">
              <a:buFont typeface="Arial" panose="020B0604020202020204" pitchFamily="34" charset="0"/>
              <a:buChar char="•"/>
            </a:pPr>
            <a:r>
              <a:rPr lang="en-US" sz="1600" dirty="0">
                <a:latin typeface="Abadi" panose="020B0604020104020204" pitchFamily="34" charset="0"/>
              </a:rPr>
              <a:t>This site is primarily associated with low-Earth orbit (LEO) and ISS resupply missions</a:t>
            </a:r>
            <a:endParaRPr lang="en-PH" sz="16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Content Placeholder 2">
            <a:extLst>
              <a:ext uri="{FF2B5EF4-FFF2-40B4-BE49-F238E27FC236}">
                <a16:creationId xmlns:a16="http://schemas.microsoft.com/office/drawing/2014/main" id="{9C3CC6D0-3F2C-B2B9-720C-8A2BA95687A1}"/>
              </a:ext>
            </a:extLst>
          </p:cNvPr>
          <p:cNvSpPr txBox="1">
            <a:spLocks/>
          </p:cNvSpPr>
          <p:nvPr/>
        </p:nvSpPr>
        <p:spPr>
          <a:xfrm>
            <a:off x="770011" y="1502229"/>
            <a:ext cx="10515600" cy="452334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Total Payload Mass</a:t>
            </a:r>
            <a:r>
              <a:rPr lang="en-US" sz="2200" dirty="0">
                <a:solidFill>
                  <a:schemeClr val="accent3">
                    <a:lumMod val="25000"/>
                  </a:schemeClr>
                </a:solidFill>
                <a:latin typeface="Abadi" panose="020B0604020104020204" pitchFamily="34" charset="0"/>
              </a:rPr>
              <a:t> = </a:t>
            </a:r>
            <a:r>
              <a:rPr lang="en-US" sz="2200" i="1" dirty="0">
                <a:solidFill>
                  <a:schemeClr val="accent3">
                    <a:lumMod val="25000"/>
                  </a:schemeClr>
                </a:solidFill>
                <a:latin typeface="Abadi" panose="020B0604020104020204" pitchFamily="34" charset="0"/>
              </a:rPr>
              <a:t>45596 Kg</a:t>
            </a:r>
          </a:p>
          <a:p>
            <a:pPr>
              <a:lnSpc>
                <a:spcPct val="100000"/>
              </a:lnSpc>
              <a:spcBef>
                <a:spcPts val="1400"/>
              </a:spcBef>
            </a:pPr>
            <a:r>
              <a:rPr lang="en-US" sz="2200" dirty="0">
                <a:solidFill>
                  <a:schemeClr val="accent3">
                    <a:lumMod val="25000"/>
                  </a:schemeClr>
                </a:solidFill>
                <a:latin typeface="Abadi" panose="020B0604020104020204" pitchFamily="34" charset="0"/>
              </a:rPr>
              <a:t>Computed the total payload mass delivered by Falcon 9 boosters for NASA Commercial Resupply Services (CRS) missions</a:t>
            </a:r>
          </a:p>
          <a:p>
            <a:pPr>
              <a:lnSpc>
                <a:spcPct val="100000"/>
              </a:lnSpc>
              <a:spcBef>
                <a:spcPts val="1400"/>
              </a:spcBef>
            </a:pPr>
            <a:r>
              <a:rPr lang="en-US" sz="2200" dirty="0">
                <a:solidFill>
                  <a:schemeClr val="accent3">
                    <a:lumMod val="25000"/>
                  </a:schemeClr>
                </a:solidFill>
                <a:latin typeface="Abadi" panose="020B0604020104020204" pitchFamily="34" charset="0"/>
              </a:rPr>
              <a:t>Used the SUM aggregation function on PAYLOAD_MASS__KG_</a:t>
            </a:r>
          </a:p>
          <a:p>
            <a:pPr>
              <a:lnSpc>
                <a:spcPct val="100000"/>
              </a:lnSpc>
              <a:spcBef>
                <a:spcPts val="1400"/>
              </a:spcBef>
            </a:pPr>
            <a:r>
              <a:rPr lang="en-US" sz="2200" dirty="0">
                <a:solidFill>
                  <a:schemeClr val="accent3">
                    <a:lumMod val="25000"/>
                  </a:schemeClr>
                </a:solidFill>
                <a:latin typeface="Abadi" panose="020B0604020104020204" pitchFamily="34" charset="0"/>
              </a:rPr>
              <a:t>Applied a customer-level filter to isolate NASA CRS launches only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Insights</a:t>
            </a:r>
          </a:p>
          <a:p>
            <a:pPr>
              <a:lnSpc>
                <a:spcPct val="100000"/>
              </a:lnSpc>
              <a:spcBef>
                <a:spcPts val="1400"/>
              </a:spcBef>
            </a:pPr>
            <a:r>
              <a:rPr lang="en-US" sz="2200" dirty="0">
                <a:solidFill>
                  <a:schemeClr val="accent3">
                    <a:lumMod val="25000"/>
                  </a:schemeClr>
                </a:solidFill>
                <a:latin typeface="Abadi" panose="020B0604020104020204" pitchFamily="34" charset="0"/>
              </a:rPr>
              <a:t>Indicates the overall contribution of Falcon 9 missions to NASA resupply operations</a:t>
            </a:r>
          </a:p>
          <a:p>
            <a:pPr>
              <a:lnSpc>
                <a:spcPct val="100000"/>
              </a:lnSpc>
              <a:spcBef>
                <a:spcPts val="1400"/>
              </a:spcBef>
            </a:pPr>
            <a:r>
              <a:rPr lang="en-US" sz="2200" dirty="0">
                <a:solidFill>
                  <a:schemeClr val="accent3">
                    <a:lumMod val="25000"/>
                  </a:schemeClr>
                </a:solidFill>
                <a:latin typeface="Abadi" panose="020B0604020104020204" pitchFamily="34" charset="0"/>
              </a:rPr>
              <a:t>Highlights SpaceX’s role in delivering large cumulative payloads to orbit</a:t>
            </a:r>
          </a:p>
          <a:p>
            <a:pPr>
              <a:lnSpc>
                <a:spcPct val="100000"/>
              </a:lnSpc>
              <a:spcBef>
                <a:spcPts val="1400"/>
              </a:spcBef>
            </a:pPr>
            <a:r>
              <a:rPr lang="en-US" sz="2200" dirty="0">
                <a:solidFill>
                  <a:schemeClr val="accent3">
                    <a:lumMod val="25000"/>
                  </a:schemeClr>
                </a:solidFill>
                <a:latin typeface="Abadi" panose="020B0604020104020204" pitchFamily="34" charset="0"/>
              </a:rPr>
              <a:t>Reinforces the importance of booster reusability in reducing long-term launch costs for government missions</a:t>
            </a:r>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229"/>
            <a:ext cx="10515600" cy="452334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data was collected through web scraping and API access, then cleaned and prepared through structured data wrangling</a:t>
            </a:r>
          </a:p>
          <a:p>
            <a:pPr>
              <a:lnSpc>
                <a:spcPct val="100000"/>
              </a:lnSpc>
              <a:spcBef>
                <a:spcPts val="1400"/>
              </a:spcBef>
            </a:pPr>
            <a:r>
              <a:rPr lang="en-US" sz="2200" dirty="0">
                <a:solidFill>
                  <a:schemeClr val="accent3">
                    <a:lumMod val="25000"/>
                  </a:schemeClr>
                </a:solidFill>
                <a:latin typeface="Abadi" panose="020B0604020104020204" pitchFamily="34" charset="0"/>
              </a:rPr>
              <a:t>Preliminary exploratory data analysis was conducted using SQLite to examine trends and relationships within the dataset</a:t>
            </a:r>
          </a:p>
          <a:p>
            <a:pPr>
              <a:lnSpc>
                <a:spcPct val="100000"/>
              </a:lnSpc>
              <a:spcBef>
                <a:spcPts val="1400"/>
              </a:spcBef>
            </a:pPr>
            <a:r>
              <a:rPr lang="en-US" sz="2200" dirty="0">
                <a:solidFill>
                  <a:schemeClr val="accent3">
                    <a:lumMod val="25000"/>
                  </a:schemeClr>
                </a:solidFill>
                <a:latin typeface="Abadi" panose="020B0604020104020204" pitchFamily="34" charset="0"/>
              </a:rPr>
              <a:t>Further EDA and visualization were performed to identify key patterns related to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visual analytics were developed using Folium and Dash to explore spatial and operational insights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was conducted using machine learning classification models, including Logistic Regression, SVM, Decision Tree, and KNN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2">
            <a:extLst>
              <a:ext uri="{FF2B5EF4-FFF2-40B4-BE49-F238E27FC236}">
                <a16:creationId xmlns:a16="http://schemas.microsoft.com/office/drawing/2014/main" id="{E00E0D17-8789-2832-6E54-BB249494C2C1}"/>
              </a:ext>
            </a:extLst>
          </p:cNvPr>
          <p:cNvSpPr txBox="1">
            <a:spLocks/>
          </p:cNvSpPr>
          <p:nvPr/>
        </p:nvSpPr>
        <p:spPr>
          <a:xfrm>
            <a:off x="770011" y="1502229"/>
            <a:ext cx="10515600" cy="452334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Average Payload Mass</a:t>
            </a:r>
            <a:r>
              <a:rPr lang="en-US" sz="2200" dirty="0">
                <a:solidFill>
                  <a:schemeClr val="accent3">
                    <a:lumMod val="25000"/>
                  </a:schemeClr>
                </a:solidFill>
                <a:latin typeface="Abadi" panose="020B0604020104020204" pitchFamily="34" charset="0"/>
              </a:rPr>
              <a:t> = </a:t>
            </a:r>
            <a:r>
              <a:rPr lang="en-US" sz="2200" i="1" dirty="0">
                <a:solidFill>
                  <a:schemeClr val="accent3">
                    <a:lumMod val="25000"/>
                  </a:schemeClr>
                </a:solidFill>
                <a:latin typeface="Abadi" panose="020B0604020104020204" pitchFamily="34" charset="0"/>
              </a:rPr>
              <a:t>2928.4</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Abadi" panose="020B0604020104020204" pitchFamily="34" charset="0"/>
              </a:rPr>
              <a:t>Kg</a:t>
            </a:r>
          </a:p>
          <a:p>
            <a:pPr>
              <a:lnSpc>
                <a:spcPct val="100000"/>
              </a:lnSpc>
              <a:spcBef>
                <a:spcPts val="1400"/>
              </a:spcBef>
            </a:pPr>
            <a:r>
              <a:rPr lang="en-US" sz="2200" dirty="0">
                <a:solidFill>
                  <a:schemeClr val="accent3">
                    <a:lumMod val="25000"/>
                  </a:schemeClr>
                </a:solidFill>
                <a:latin typeface="Abadi" panose="020B0604020104020204" pitchFamily="34" charset="0"/>
              </a:rPr>
              <a:t>Used the AVG aggregation function to compute the mean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Filtered records to include only Falcon 9 v1.1 launches</a:t>
            </a:r>
          </a:p>
          <a:p>
            <a:pPr>
              <a:lnSpc>
                <a:spcPct val="100000"/>
              </a:lnSpc>
              <a:spcBef>
                <a:spcPts val="1400"/>
              </a:spcBef>
            </a:pPr>
            <a:r>
              <a:rPr lang="en-US" sz="2200" dirty="0">
                <a:solidFill>
                  <a:schemeClr val="accent3">
                    <a:lumMod val="25000"/>
                  </a:schemeClr>
                </a:solidFill>
                <a:latin typeface="Abadi" panose="020B0604020104020204" pitchFamily="34" charset="0"/>
              </a:rPr>
              <a:t>Result reflects the typical payload capacity of the F9 v1.1 booster</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Insights</a:t>
            </a:r>
          </a:p>
          <a:p>
            <a:pPr>
              <a:lnSpc>
                <a:spcPct val="100000"/>
              </a:lnSpc>
              <a:spcBef>
                <a:spcPts val="1400"/>
              </a:spcBef>
            </a:pPr>
            <a:r>
              <a:rPr lang="en-US" sz="2200" dirty="0">
                <a:solidFill>
                  <a:schemeClr val="accent3">
                    <a:lumMod val="25000"/>
                  </a:schemeClr>
                </a:solidFill>
                <a:latin typeface="Abadi" panose="020B0604020104020204" pitchFamily="34" charset="0"/>
              </a:rPr>
              <a:t>Provides a baseline reference for comparing payload capabilities across Falcon 9 variants</a:t>
            </a:r>
          </a:p>
          <a:p>
            <a:pPr>
              <a:lnSpc>
                <a:spcPct val="100000"/>
              </a:lnSpc>
              <a:spcBef>
                <a:spcPts val="1400"/>
              </a:spcBef>
            </a:pPr>
            <a:r>
              <a:rPr lang="en-US" sz="2200" dirty="0">
                <a:solidFill>
                  <a:schemeClr val="accent3">
                    <a:lumMod val="25000"/>
                  </a:schemeClr>
                </a:solidFill>
                <a:latin typeface="Abadi" panose="020B0604020104020204" pitchFamily="34" charset="0"/>
              </a:rPr>
              <a:t>Helps assess performance evolution of SpaceX launch vehicles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2">
            <a:extLst>
              <a:ext uri="{FF2B5EF4-FFF2-40B4-BE49-F238E27FC236}">
                <a16:creationId xmlns:a16="http://schemas.microsoft.com/office/drawing/2014/main" id="{A3719B31-C0CC-25FA-FE1C-D762EA713945}"/>
              </a:ext>
            </a:extLst>
          </p:cNvPr>
          <p:cNvSpPr txBox="1">
            <a:spLocks/>
          </p:cNvSpPr>
          <p:nvPr/>
        </p:nvSpPr>
        <p:spPr>
          <a:xfrm>
            <a:off x="770011" y="1502229"/>
            <a:ext cx="10515600" cy="452334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First Successful Ground Landing Date:</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Abadi" panose="020B0604020104020204" pitchFamily="34" charset="0"/>
              </a:rPr>
              <a:t>December 22, 2015</a:t>
            </a:r>
          </a:p>
          <a:p>
            <a:pPr>
              <a:lnSpc>
                <a:spcPct val="100000"/>
              </a:lnSpc>
              <a:spcBef>
                <a:spcPts val="1400"/>
              </a:spcBef>
            </a:pPr>
            <a:r>
              <a:rPr lang="en-US" sz="2200" dirty="0">
                <a:solidFill>
                  <a:schemeClr val="accent3">
                    <a:lumMod val="25000"/>
                  </a:schemeClr>
                </a:solidFill>
                <a:latin typeface="Abadi" panose="020B0604020104020204" pitchFamily="34" charset="0"/>
              </a:rPr>
              <a:t>Used the MIN() aggregation function to identify the earliest date</a:t>
            </a:r>
          </a:p>
          <a:p>
            <a:pPr>
              <a:lnSpc>
                <a:spcPct val="100000"/>
              </a:lnSpc>
              <a:spcBef>
                <a:spcPts val="1400"/>
              </a:spcBef>
            </a:pPr>
            <a:r>
              <a:rPr lang="en-US" sz="2200" dirty="0">
                <a:solidFill>
                  <a:schemeClr val="accent3">
                    <a:lumMod val="25000"/>
                  </a:schemeClr>
                </a:solidFill>
                <a:latin typeface="Abadi" panose="020B0604020104020204" pitchFamily="34" charset="0"/>
              </a:rPr>
              <a:t>Filtered launches with a successful ground pad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Result represents the first recorded successful ground landing by SpaceX</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Insights</a:t>
            </a:r>
          </a:p>
          <a:p>
            <a:pPr>
              <a:lnSpc>
                <a:spcPct val="100000"/>
              </a:lnSpc>
              <a:spcBef>
                <a:spcPts val="1400"/>
              </a:spcBef>
            </a:pPr>
            <a:r>
              <a:rPr lang="en-US" sz="2200" dirty="0">
                <a:solidFill>
                  <a:schemeClr val="accent3">
                    <a:lumMod val="25000"/>
                  </a:schemeClr>
                </a:solidFill>
                <a:latin typeface="Abadi" panose="020B0604020104020204" pitchFamily="34" charset="0"/>
              </a:rPr>
              <a:t>Marks a key technological milestone in Falcon 9 reusability</a:t>
            </a:r>
          </a:p>
          <a:p>
            <a:pPr>
              <a:lnSpc>
                <a:spcPct val="100000"/>
              </a:lnSpc>
              <a:spcBef>
                <a:spcPts val="1400"/>
              </a:spcBef>
            </a:pPr>
            <a:r>
              <a:rPr lang="en-US" sz="2200" dirty="0">
                <a:solidFill>
                  <a:schemeClr val="accent3">
                    <a:lumMod val="25000"/>
                  </a:schemeClr>
                </a:solidFill>
                <a:latin typeface="Abadi" panose="020B0604020104020204" pitchFamily="34" charset="0"/>
              </a:rPr>
              <a:t>Demonstrates SpaceX’s early success in controlled booster recovery on land</a:t>
            </a:r>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graphicFrame>
        <p:nvGraphicFramePr>
          <p:cNvPr id="2" name="Content Placeholder 1">
            <a:extLst>
              <a:ext uri="{FF2B5EF4-FFF2-40B4-BE49-F238E27FC236}">
                <a16:creationId xmlns:a16="http://schemas.microsoft.com/office/drawing/2014/main" id="{EFE30CB9-4F42-1A24-34F1-19F9D429C859}"/>
              </a:ext>
            </a:extLst>
          </p:cNvPr>
          <p:cNvGraphicFramePr>
            <a:graphicFrameLocks noGrp="1"/>
          </p:cNvGraphicFramePr>
          <p:nvPr>
            <p:ph idx="4294967295"/>
            <p:extLst>
              <p:ext uri="{D42A27DB-BD31-4B8C-83A1-F6EECF244321}">
                <p14:modId xmlns:p14="http://schemas.microsoft.com/office/powerpoint/2010/main" val="950381012"/>
              </p:ext>
            </p:extLst>
          </p:nvPr>
        </p:nvGraphicFramePr>
        <p:xfrm>
          <a:off x="8299815" y="1502229"/>
          <a:ext cx="2985796" cy="1854200"/>
        </p:xfrm>
        <a:graphic>
          <a:graphicData uri="http://schemas.openxmlformats.org/drawingml/2006/table">
            <a:tbl>
              <a:tblPr firstRow="1" bandRow="1">
                <a:tableStyleId>{5C22544A-7EE6-4342-B048-85BDC9FD1C3A}</a:tableStyleId>
              </a:tblPr>
              <a:tblGrid>
                <a:gridCol w="2985796">
                  <a:extLst>
                    <a:ext uri="{9D8B030D-6E8A-4147-A177-3AD203B41FA5}">
                      <a16:colId xmlns:a16="http://schemas.microsoft.com/office/drawing/2014/main" val="2527879928"/>
                    </a:ext>
                  </a:extLst>
                </a:gridCol>
              </a:tblGrid>
              <a:tr h="370840">
                <a:tc>
                  <a:txBody>
                    <a:bodyPr/>
                    <a:lstStyle/>
                    <a:p>
                      <a:pPr algn="ctr" fontAlgn="ctr">
                        <a:buNone/>
                      </a:pPr>
                      <a:r>
                        <a:rPr lang="en-PH" b="1" dirty="0" err="1">
                          <a:effectLst/>
                          <a:latin typeface="Abadi" panose="020B0604020104020204" pitchFamily="34" charset="0"/>
                        </a:rPr>
                        <a:t>Booster_Version</a:t>
                      </a:r>
                      <a:endParaRPr lang="en-PH" b="1" dirty="0">
                        <a:effectLst/>
                        <a:latin typeface="Abadi" panose="020B0604020104020204" pitchFamily="34" charset="0"/>
                      </a:endParaRPr>
                    </a:p>
                  </a:txBody>
                  <a:tcPr anchor="ctr"/>
                </a:tc>
                <a:extLst>
                  <a:ext uri="{0D108BD9-81ED-4DB2-BD59-A6C34878D82A}">
                    <a16:rowId xmlns:a16="http://schemas.microsoft.com/office/drawing/2014/main" val="649683332"/>
                  </a:ext>
                </a:extLst>
              </a:tr>
              <a:tr h="370840">
                <a:tc>
                  <a:txBody>
                    <a:bodyPr/>
                    <a:lstStyle/>
                    <a:p>
                      <a:pPr algn="ctr" fontAlgn="ctr">
                        <a:buNone/>
                      </a:pPr>
                      <a:r>
                        <a:rPr lang="en-PH" dirty="0">
                          <a:effectLst/>
                          <a:latin typeface="Abadi" panose="020B0604020104020204" pitchFamily="34" charset="0"/>
                        </a:rPr>
                        <a:t>F9 FT B1022</a:t>
                      </a:r>
                    </a:p>
                  </a:txBody>
                  <a:tcPr anchor="ctr"/>
                </a:tc>
                <a:extLst>
                  <a:ext uri="{0D108BD9-81ED-4DB2-BD59-A6C34878D82A}">
                    <a16:rowId xmlns:a16="http://schemas.microsoft.com/office/drawing/2014/main" val="2467315515"/>
                  </a:ext>
                </a:extLst>
              </a:tr>
              <a:tr h="370840">
                <a:tc>
                  <a:txBody>
                    <a:bodyPr/>
                    <a:lstStyle/>
                    <a:p>
                      <a:pPr algn="ctr" fontAlgn="ctr">
                        <a:buNone/>
                      </a:pPr>
                      <a:r>
                        <a:rPr lang="en-PH" dirty="0">
                          <a:effectLst/>
                          <a:latin typeface="Abadi" panose="020B0604020104020204" pitchFamily="34" charset="0"/>
                        </a:rPr>
                        <a:t>F9 FT B1026</a:t>
                      </a:r>
                    </a:p>
                  </a:txBody>
                  <a:tcPr anchor="ctr"/>
                </a:tc>
                <a:extLst>
                  <a:ext uri="{0D108BD9-81ED-4DB2-BD59-A6C34878D82A}">
                    <a16:rowId xmlns:a16="http://schemas.microsoft.com/office/drawing/2014/main" val="1132353981"/>
                  </a:ext>
                </a:extLst>
              </a:tr>
              <a:tr h="370840">
                <a:tc>
                  <a:txBody>
                    <a:bodyPr/>
                    <a:lstStyle/>
                    <a:p>
                      <a:pPr algn="ctr" fontAlgn="ctr">
                        <a:buNone/>
                      </a:pPr>
                      <a:r>
                        <a:rPr lang="en-PH">
                          <a:effectLst/>
                          <a:latin typeface="Abadi" panose="020B0604020104020204" pitchFamily="34" charset="0"/>
                        </a:rPr>
                        <a:t>F9 FT B1021.2</a:t>
                      </a:r>
                    </a:p>
                  </a:txBody>
                  <a:tcPr anchor="ctr"/>
                </a:tc>
                <a:extLst>
                  <a:ext uri="{0D108BD9-81ED-4DB2-BD59-A6C34878D82A}">
                    <a16:rowId xmlns:a16="http://schemas.microsoft.com/office/drawing/2014/main" val="3641947917"/>
                  </a:ext>
                </a:extLst>
              </a:tr>
              <a:tr h="370840">
                <a:tc>
                  <a:txBody>
                    <a:bodyPr/>
                    <a:lstStyle/>
                    <a:p>
                      <a:pPr algn="ctr" fontAlgn="ctr">
                        <a:buNone/>
                      </a:pPr>
                      <a:r>
                        <a:rPr lang="en-PH" dirty="0">
                          <a:effectLst/>
                          <a:latin typeface="Abadi" panose="020B0604020104020204" pitchFamily="34" charset="0"/>
                        </a:rPr>
                        <a:t>F9 FT B1031.2</a:t>
                      </a:r>
                    </a:p>
                  </a:txBody>
                  <a:tcPr anchor="ctr"/>
                </a:tc>
                <a:extLst>
                  <a:ext uri="{0D108BD9-81ED-4DB2-BD59-A6C34878D82A}">
                    <a16:rowId xmlns:a16="http://schemas.microsoft.com/office/drawing/2014/main" val="1403639369"/>
                  </a:ext>
                </a:extLst>
              </a:tr>
            </a:tbl>
          </a:graphicData>
        </a:graphic>
      </p:graphicFrame>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2">
            <a:extLst>
              <a:ext uri="{FF2B5EF4-FFF2-40B4-BE49-F238E27FC236}">
                <a16:creationId xmlns:a16="http://schemas.microsoft.com/office/drawing/2014/main" id="{A711A0A5-3829-4718-DD2A-B91DCE9164C9}"/>
              </a:ext>
            </a:extLst>
          </p:cNvPr>
          <p:cNvSpPr txBox="1">
            <a:spLocks/>
          </p:cNvSpPr>
          <p:nvPr/>
        </p:nvSpPr>
        <p:spPr>
          <a:xfrm>
            <a:off x="770011" y="1502229"/>
            <a:ext cx="7338291" cy="452334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Filtered launches with successful drone ship landings</a:t>
            </a:r>
          </a:p>
          <a:p>
            <a:pPr>
              <a:lnSpc>
                <a:spcPct val="100000"/>
              </a:lnSpc>
              <a:spcBef>
                <a:spcPts val="1400"/>
              </a:spcBef>
            </a:pPr>
            <a:r>
              <a:rPr lang="en-US" sz="2200" dirty="0">
                <a:solidFill>
                  <a:schemeClr val="accent3">
                    <a:lumMod val="25000"/>
                  </a:schemeClr>
                </a:solidFill>
                <a:latin typeface="Abadi" panose="020B0604020104020204" pitchFamily="34" charset="0"/>
              </a:rPr>
              <a:t>Restricted payload mass to the medium-heavy range (4000–6000 kg)</a:t>
            </a:r>
          </a:p>
          <a:p>
            <a:pPr>
              <a:lnSpc>
                <a:spcPct val="100000"/>
              </a:lnSpc>
              <a:spcBef>
                <a:spcPts val="1400"/>
              </a:spcBef>
            </a:pPr>
            <a:r>
              <a:rPr lang="en-US" sz="2200" dirty="0">
                <a:solidFill>
                  <a:schemeClr val="accent3">
                    <a:lumMod val="25000"/>
                  </a:schemeClr>
                </a:solidFill>
                <a:latin typeface="Abadi" panose="020B0604020104020204" pitchFamily="34" charset="0"/>
              </a:rPr>
              <a:t>Used DISTINCT to list only unique booster versions meeting the criteria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Insights</a:t>
            </a:r>
          </a:p>
          <a:p>
            <a:pPr>
              <a:lnSpc>
                <a:spcPct val="100000"/>
              </a:lnSpc>
              <a:spcBef>
                <a:spcPts val="1400"/>
              </a:spcBef>
            </a:pPr>
            <a:r>
              <a:rPr lang="en-US" sz="2200" dirty="0">
                <a:solidFill>
                  <a:schemeClr val="accent3">
                    <a:lumMod val="25000"/>
                  </a:schemeClr>
                </a:solidFill>
                <a:latin typeface="Abadi" panose="020B0604020104020204" pitchFamily="34" charset="0"/>
              </a:rPr>
              <a:t>Demonstrates that drone ship recovery is reliable even at higher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Identifies booster variants capable of balancing payload capacity and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Supports the operational strategy of using drone ships for energy-intensive missions where ground landings are not feasible</a:t>
            </a:r>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graphicFrame>
        <p:nvGraphicFramePr>
          <p:cNvPr id="2" name="Content Placeholder 1">
            <a:extLst>
              <a:ext uri="{FF2B5EF4-FFF2-40B4-BE49-F238E27FC236}">
                <a16:creationId xmlns:a16="http://schemas.microsoft.com/office/drawing/2014/main" id="{900ADF59-C860-67CC-CB85-8C89C8B93DC5}"/>
              </a:ext>
            </a:extLst>
          </p:cNvPr>
          <p:cNvGraphicFramePr>
            <a:graphicFrameLocks noGrp="1"/>
          </p:cNvGraphicFramePr>
          <p:nvPr>
            <p:ph idx="4294967295"/>
            <p:extLst>
              <p:ext uri="{D42A27DB-BD31-4B8C-83A1-F6EECF244321}">
                <p14:modId xmlns:p14="http://schemas.microsoft.com/office/powerpoint/2010/main" val="1884233620"/>
              </p:ext>
            </p:extLst>
          </p:nvPr>
        </p:nvGraphicFramePr>
        <p:xfrm>
          <a:off x="8822329" y="1473135"/>
          <a:ext cx="2463282" cy="3210560"/>
        </p:xfrm>
        <a:graphic>
          <a:graphicData uri="http://schemas.openxmlformats.org/drawingml/2006/table">
            <a:tbl>
              <a:tblPr firstRow="1" bandRow="1">
                <a:tableStyleId>{5C22544A-7EE6-4342-B048-85BDC9FD1C3A}</a:tableStyleId>
              </a:tblPr>
              <a:tblGrid>
                <a:gridCol w="1231641">
                  <a:extLst>
                    <a:ext uri="{9D8B030D-6E8A-4147-A177-3AD203B41FA5}">
                      <a16:colId xmlns:a16="http://schemas.microsoft.com/office/drawing/2014/main" val="1635169541"/>
                    </a:ext>
                  </a:extLst>
                </a:gridCol>
                <a:gridCol w="1231641">
                  <a:extLst>
                    <a:ext uri="{9D8B030D-6E8A-4147-A177-3AD203B41FA5}">
                      <a16:colId xmlns:a16="http://schemas.microsoft.com/office/drawing/2014/main" val="2285477681"/>
                    </a:ext>
                  </a:extLst>
                </a:gridCol>
              </a:tblGrid>
              <a:tr h="0">
                <a:tc>
                  <a:txBody>
                    <a:bodyPr/>
                    <a:lstStyle/>
                    <a:p>
                      <a:pPr algn="ctr" fontAlgn="ctr">
                        <a:buNone/>
                      </a:pPr>
                      <a:r>
                        <a:rPr lang="en-PH" b="1" dirty="0" err="1">
                          <a:effectLst/>
                          <a:latin typeface="Abadi" panose="020B0604020104020204" pitchFamily="34" charset="0"/>
                        </a:rPr>
                        <a:t>Mission_Outcome</a:t>
                      </a:r>
                      <a:endParaRPr lang="en-PH" b="1" dirty="0">
                        <a:effectLst/>
                        <a:latin typeface="Abadi" panose="020B0604020104020204" pitchFamily="34" charset="0"/>
                      </a:endParaRPr>
                    </a:p>
                  </a:txBody>
                  <a:tcPr anchor="ctr"/>
                </a:tc>
                <a:tc>
                  <a:txBody>
                    <a:bodyPr/>
                    <a:lstStyle/>
                    <a:p>
                      <a:pPr algn="r" fontAlgn="ctr">
                        <a:buNone/>
                      </a:pPr>
                      <a:r>
                        <a:rPr lang="en-PH" b="1" dirty="0">
                          <a:effectLst/>
                          <a:latin typeface="Abadi" panose="020B0604020104020204" pitchFamily="34" charset="0"/>
                        </a:rPr>
                        <a:t>Total</a:t>
                      </a:r>
                    </a:p>
                  </a:txBody>
                  <a:tcPr anchor="ctr"/>
                </a:tc>
                <a:extLst>
                  <a:ext uri="{0D108BD9-81ED-4DB2-BD59-A6C34878D82A}">
                    <a16:rowId xmlns:a16="http://schemas.microsoft.com/office/drawing/2014/main" val="4069789969"/>
                  </a:ext>
                </a:extLst>
              </a:tr>
              <a:tr h="370840">
                <a:tc>
                  <a:txBody>
                    <a:bodyPr/>
                    <a:lstStyle/>
                    <a:p>
                      <a:pPr algn="ctr" fontAlgn="ctr">
                        <a:buNone/>
                      </a:pPr>
                      <a:r>
                        <a:rPr lang="en-PH" dirty="0">
                          <a:effectLst/>
                          <a:latin typeface="Abadi" panose="020B0604020104020204" pitchFamily="34" charset="0"/>
                        </a:rPr>
                        <a:t>Failure (in flight)</a:t>
                      </a:r>
                    </a:p>
                  </a:txBody>
                  <a:tcPr anchor="ctr"/>
                </a:tc>
                <a:tc>
                  <a:txBody>
                    <a:bodyPr/>
                    <a:lstStyle/>
                    <a:p>
                      <a:pPr algn="r" fontAlgn="ctr">
                        <a:buNone/>
                      </a:pPr>
                      <a:r>
                        <a:rPr lang="en-PH">
                          <a:effectLst/>
                          <a:latin typeface="Abadi" panose="020B0604020104020204" pitchFamily="34" charset="0"/>
                        </a:rPr>
                        <a:t>1</a:t>
                      </a:r>
                    </a:p>
                  </a:txBody>
                  <a:tcPr anchor="ctr"/>
                </a:tc>
                <a:extLst>
                  <a:ext uri="{0D108BD9-81ED-4DB2-BD59-A6C34878D82A}">
                    <a16:rowId xmlns:a16="http://schemas.microsoft.com/office/drawing/2014/main" val="3534782034"/>
                  </a:ext>
                </a:extLst>
              </a:tr>
              <a:tr h="370840">
                <a:tc>
                  <a:txBody>
                    <a:bodyPr/>
                    <a:lstStyle/>
                    <a:p>
                      <a:pPr algn="ctr" fontAlgn="ctr">
                        <a:buNone/>
                      </a:pPr>
                      <a:r>
                        <a:rPr lang="en-PH" dirty="0">
                          <a:effectLst/>
                          <a:latin typeface="Abadi" panose="020B0604020104020204" pitchFamily="34" charset="0"/>
                        </a:rPr>
                        <a:t>Success</a:t>
                      </a:r>
                    </a:p>
                  </a:txBody>
                  <a:tcPr anchor="ctr"/>
                </a:tc>
                <a:tc>
                  <a:txBody>
                    <a:bodyPr/>
                    <a:lstStyle/>
                    <a:p>
                      <a:pPr algn="r" fontAlgn="ctr">
                        <a:buNone/>
                      </a:pPr>
                      <a:r>
                        <a:rPr lang="en-PH">
                          <a:effectLst/>
                          <a:latin typeface="Abadi" panose="020B0604020104020204" pitchFamily="34" charset="0"/>
                        </a:rPr>
                        <a:t>98</a:t>
                      </a:r>
                    </a:p>
                  </a:txBody>
                  <a:tcPr anchor="ctr"/>
                </a:tc>
                <a:extLst>
                  <a:ext uri="{0D108BD9-81ED-4DB2-BD59-A6C34878D82A}">
                    <a16:rowId xmlns:a16="http://schemas.microsoft.com/office/drawing/2014/main" val="3176391348"/>
                  </a:ext>
                </a:extLst>
              </a:tr>
              <a:tr h="370840">
                <a:tc>
                  <a:txBody>
                    <a:bodyPr/>
                    <a:lstStyle/>
                    <a:p>
                      <a:pPr algn="ctr" fontAlgn="ctr">
                        <a:buNone/>
                      </a:pPr>
                      <a:r>
                        <a:rPr lang="en-PH" dirty="0">
                          <a:effectLst/>
                          <a:latin typeface="Abadi" panose="020B0604020104020204" pitchFamily="34" charset="0"/>
                        </a:rPr>
                        <a:t>Success</a:t>
                      </a:r>
                    </a:p>
                  </a:txBody>
                  <a:tcPr anchor="ctr"/>
                </a:tc>
                <a:tc>
                  <a:txBody>
                    <a:bodyPr/>
                    <a:lstStyle/>
                    <a:p>
                      <a:pPr algn="r" fontAlgn="ctr">
                        <a:buNone/>
                      </a:pPr>
                      <a:r>
                        <a:rPr lang="en-PH">
                          <a:effectLst/>
                          <a:latin typeface="Abadi" panose="020B0604020104020204" pitchFamily="34" charset="0"/>
                        </a:rPr>
                        <a:t>1</a:t>
                      </a:r>
                    </a:p>
                  </a:txBody>
                  <a:tcPr anchor="ctr"/>
                </a:tc>
                <a:extLst>
                  <a:ext uri="{0D108BD9-81ED-4DB2-BD59-A6C34878D82A}">
                    <a16:rowId xmlns:a16="http://schemas.microsoft.com/office/drawing/2014/main" val="3497983118"/>
                  </a:ext>
                </a:extLst>
              </a:tr>
              <a:tr h="370840">
                <a:tc>
                  <a:txBody>
                    <a:bodyPr/>
                    <a:lstStyle/>
                    <a:p>
                      <a:pPr algn="ctr" fontAlgn="ctr">
                        <a:buNone/>
                      </a:pPr>
                      <a:r>
                        <a:rPr lang="en-PH" dirty="0">
                          <a:effectLst/>
                          <a:latin typeface="Abadi" panose="020B0604020104020204" pitchFamily="34" charset="0"/>
                        </a:rPr>
                        <a:t>Success (payload status unclear)</a:t>
                      </a:r>
                    </a:p>
                  </a:txBody>
                  <a:tcPr anchor="ctr"/>
                </a:tc>
                <a:tc>
                  <a:txBody>
                    <a:bodyPr/>
                    <a:lstStyle/>
                    <a:p>
                      <a:pPr algn="r" fontAlgn="ctr">
                        <a:buNone/>
                      </a:pPr>
                      <a:r>
                        <a:rPr lang="en-PH" dirty="0">
                          <a:effectLst/>
                          <a:latin typeface="Abadi" panose="020B0604020104020204" pitchFamily="34" charset="0"/>
                        </a:rPr>
                        <a:t>1</a:t>
                      </a:r>
                    </a:p>
                  </a:txBody>
                  <a:tcPr anchor="ctr"/>
                </a:tc>
                <a:extLst>
                  <a:ext uri="{0D108BD9-81ED-4DB2-BD59-A6C34878D82A}">
                    <a16:rowId xmlns:a16="http://schemas.microsoft.com/office/drawing/2014/main" val="3495288724"/>
                  </a:ext>
                </a:extLst>
              </a:tr>
            </a:tbl>
          </a:graphicData>
        </a:graphic>
      </p:graphicFrame>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2">
            <a:extLst>
              <a:ext uri="{FF2B5EF4-FFF2-40B4-BE49-F238E27FC236}">
                <a16:creationId xmlns:a16="http://schemas.microsoft.com/office/drawing/2014/main" id="{853952FB-E224-BD75-E3A7-0491328CA27A}"/>
              </a:ext>
            </a:extLst>
          </p:cNvPr>
          <p:cNvSpPr txBox="1">
            <a:spLocks/>
          </p:cNvSpPr>
          <p:nvPr/>
        </p:nvSpPr>
        <p:spPr>
          <a:xfrm>
            <a:off x="770011" y="1502229"/>
            <a:ext cx="7338291" cy="452334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Grouped all launches by Mission Outcome</a:t>
            </a:r>
          </a:p>
          <a:p>
            <a:pPr>
              <a:lnSpc>
                <a:spcPct val="100000"/>
              </a:lnSpc>
              <a:spcBef>
                <a:spcPts val="1400"/>
              </a:spcBef>
            </a:pPr>
            <a:r>
              <a:rPr lang="en-US" sz="2200" dirty="0">
                <a:solidFill>
                  <a:schemeClr val="accent3">
                    <a:lumMod val="25000"/>
                  </a:schemeClr>
                </a:solidFill>
                <a:latin typeface="Abadi" panose="020B0604020104020204" pitchFamily="34" charset="0"/>
              </a:rPr>
              <a:t>Counted the number of records for each outcome using COUNT(*)</a:t>
            </a:r>
          </a:p>
          <a:p>
            <a:pPr>
              <a:lnSpc>
                <a:spcPct val="100000"/>
              </a:lnSpc>
              <a:spcBef>
                <a:spcPts val="1400"/>
              </a:spcBef>
            </a:pPr>
            <a:r>
              <a:rPr lang="en-US" sz="2200" dirty="0">
                <a:solidFill>
                  <a:schemeClr val="accent3">
                    <a:lumMod val="25000"/>
                  </a:schemeClr>
                </a:solidFill>
                <a:latin typeface="Abadi" panose="020B0604020104020204" pitchFamily="34" charset="0"/>
              </a:rPr>
              <a:t>Provides an overall distribution of successful vs. failed missions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Insights</a:t>
            </a:r>
          </a:p>
          <a:p>
            <a:pPr>
              <a:lnSpc>
                <a:spcPct val="100000"/>
              </a:lnSpc>
              <a:spcBef>
                <a:spcPts val="1400"/>
              </a:spcBef>
            </a:pPr>
            <a:r>
              <a:rPr lang="en-US" sz="2200" dirty="0">
                <a:solidFill>
                  <a:schemeClr val="accent3">
                    <a:lumMod val="25000"/>
                  </a:schemeClr>
                </a:solidFill>
                <a:latin typeface="Abadi" panose="020B0604020104020204" pitchFamily="34" charset="0"/>
              </a:rPr>
              <a:t>The results show that successful missions significantly outnumber failures, reflecting SpaceX’s high operational reliability</a:t>
            </a:r>
          </a:p>
          <a:p>
            <a:pPr>
              <a:lnSpc>
                <a:spcPct val="100000"/>
              </a:lnSpc>
              <a:spcBef>
                <a:spcPts val="1400"/>
              </a:spcBef>
            </a:pPr>
            <a:r>
              <a:rPr lang="en-US" sz="2200" dirty="0">
                <a:solidFill>
                  <a:schemeClr val="accent3">
                    <a:lumMod val="25000"/>
                  </a:schemeClr>
                </a:solidFill>
                <a:latin typeface="Abadi" panose="020B0604020104020204" pitchFamily="34" charset="0"/>
              </a:rPr>
              <a:t>The imbalance toward success supports the feasibility of booster reusability and cost reduction</a:t>
            </a:r>
          </a:p>
          <a:p>
            <a:pPr>
              <a:lnSpc>
                <a:spcPct val="100000"/>
              </a:lnSpc>
              <a:spcBef>
                <a:spcPts val="1400"/>
              </a:spcBef>
            </a:pPr>
            <a:r>
              <a:rPr lang="en-US" sz="2200" dirty="0">
                <a:solidFill>
                  <a:schemeClr val="accent3">
                    <a:lumMod val="25000"/>
                  </a:schemeClr>
                </a:solidFill>
                <a:latin typeface="Abadi" panose="020B0604020104020204" pitchFamily="34" charset="0"/>
              </a:rPr>
              <a:t>Failure records remain important for identifying edge cases and risk factors used later in predictive modeling</a:t>
            </a:r>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graphicFrame>
        <p:nvGraphicFramePr>
          <p:cNvPr id="2" name="Content Placeholder 1">
            <a:extLst>
              <a:ext uri="{FF2B5EF4-FFF2-40B4-BE49-F238E27FC236}">
                <a16:creationId xmlns:a16="http://schemas.microsoft.com/office/drawing/2014/main" id="{008511B7-E7DD-4E63-89EB-1FD13FB4B15D}"/>
              </a:ext>
            </a:extLst>
          </p:cNvPr>
          <p:cNvGraphicFramePr>
            <a:graphicFrameLocks noGrp="1"/>
          </p:cNvGraphicFramePr>
          <p:nvPr>
            <p:ph idx="4294967295"/>
            <p:extLst>
              <p:ext uri="{D42A27DB-BD31-4B8C-83A1-F6EECF244321}">
                <p14:modId xmlns:p14="http://schemas.microsoft.com/office/powerpoint/2010/main" val="2091930957"/>
              </p:ext>
            </p:extLst>
          </p:nvPr>
        </p:nvGraphicFramePr>
        <p:xfrm>
          <a:off x="8434873" y="1309266"/>
          <a:ext cx="2570819" cy="4820920"/>
        </p:xfrm>
        <a:graphic>
          <a:graphicData uri="http://schemas.openxmlformats.org/drawingml/2006/table">
            <a:tbl>
              <a:tblPr firstRow="1" bandRow="1">
                <a:tableStyleId>{5C22544A-7EE6-4342-B048-85BDC9FD1C3A}</a:tableStyleId>
              </a:tblPr>
              <a:tblGrid>
                <a:gridCol w="2570819">
                  <a:extLst>
                    <a:ext uri="{9D8B030D-6E8A-4147-A177-3AD203B41FA5}">
                      <a16:colId xmlns:a16="http://schemas.microsoft.com/office/drawing/2014/main" val="3652314629"/>
                    </a:ext>
                  </a:extLst>
                </a:gridCol>
              </a:tblGrid>
              <a:tr h="370840">
                <a:tc>
                  <a:txBody>
                    <a:bodyPr/>
                    <a:lstStyle/>
                    <a:p>
                      <a:pPr algn="ctr" fontAlgn="ctr">
                        <a:buNone/>
                      </a:pPr>
                      <a:r>
                        <a:rPr lang="en-PH" b="1" dirty="0" err="1">
                          <a:effectLst/>
                          <a:latin typeface="Abadi" panose="020B0604020104020204" pitchFamily="34" charset="0"/>
                        </a:rPr>
                        <a:t>Booster_Version</a:t>
                      </a:r>
                      <a:endParaRPr lang="en-PH" b="1" dirty="0">
                        <a:effectLst/>
                        <a:latin typeface="Abadi" panose="020B0604020104020204" pitchFamily="34" charset="0"/>
                      </a:endParaRPr>
                    </a:p>
                  </a:txBody>
                  <a:tcPr anchor="ctr"/>
                </a:tc>
                <a:extLst>
                  <a:ext uri="{0D108BD9-81ED-4DB2-BD59-A6C34878D82A}">
                    <a16:rowId xmlns:a16="http://schemas.microsoft.com/office/drawing/2014/main" val="2436933359"/>
                  </a:ext>
                </a:extLst>
              </a:tr>
              <a:tr h="370840">
                <a:tc>
                  <a:txBody>
                    <a:bodyPr/>
                    <a:lstStyle/>
                    <a:p>
                      <a:pPr algn="ctr" fontAlgn="ctr">
                        <a:buNone/>
                      </a:pPr>
                      <a:r>
                        <a:rPr lang="en-PH" dirty="0">
                          <a:effectLst/>
                          <a:latin typeface="Abadi" panose="020B0604020104020204" pitchFamily="34" charset="0"/>
                        </a:rPr>
                        <a:t>F9 B5 B1048.4</a:t>
                      </a:r>
                    </a:p>
                  </a:txBody>
                  <a:tcPr anchor="ctr"/>
                </a:tc>
                <a:extLst>
                  <a:ext uri="{0D108BD9-81ED-4DB2-BD59-A6C34878D82A}">
                    <a16:rowId xmlns:a16="http://schemas.microsoft.com/office/drawing/2014/main" val="3764115134"/>
                  </a:ext>
                </a:extLst>
              </a:tr>
              <a:tr h="370840">
                <a:tc>
                  <a:txBody>
                    <a:bodyPr/>
                    <a:lstStyle/>
                    <a:p>
                      <a:pPr algn="ctr" fontAlgn="ctr">
                        <a:buNone/>
                      </a:pPr>
                      <a:r>
                        <a:rPr lang="en-PH" dirty="0">
                          <a:effectLst/>
                          <a:latin typeface="Abadi" panose="020B0604020104020204" pitchFamily="34" charset="0"/>
                        </a:rPr>
                        <a:t>F9 B5 B1049.4</a:t>
                      </a:r>
                    </a:p>
                  </a:txBody>
                  <a:tcPr anchor="ctr"/>
                </a:tc>
                <a:extLst>
                  <a:ext uri="{0D108BD9-81ED-4DB2-BD59-A6C34878D82A}">
                    <a16:rowId xmlns:a16="http://schemas.microsoft.com/office/drawing/2014/main" val="3551692029"/>
                  </a:ext>
                </a:extLst>
              </a:tr>
              <a:tr h="370840">
                <a:tc>
                  <a:txBody>
                    <a:bodyPr/>
                    <a:lstStyle/>
                    <a:p>
                      <a:pPr algn="ctr" fontAlgn="ctr">
                        <a:buNone/>
                      </a:pPr>
                      <a:r>
                        <a:rPr lang="en-PH" dirty="0">
                          <a:effectLst/>
                          <a:latin typeface="Abadi" panose="020B0604020104020204" pitchFamily="34" charset="0"/>
                        </a:rPr>
                        <a:t>F9 B5 B1051.3</a:t>
                      </a:r>
                    </a:p>
                  </a:txBody>
                  <a:tcPr anchor="ctr"/>
                </a:tc>
                <a:extLst>
                  <a:ext uri="{0D108BD9-81ED-4DB2-BD59-A6C34878D82A}">
                    <a16:rowId xmlns:a16="http://schemas.microsoft.com/office/drawing/2014/main" val="1337394101"/>
                  </a:ext>
                </a:extLst>
              </a:tr>
              <a:tr h="370840">
                <a:tc>
                  <a:txBody>
                    <a:bodyPr/>
                    <a:lstStyle/>
                    <a:p>
                      <a:pPr algn="ctr" fontAlgn="ctr">
                        <a:buNone/>
                      </a:pPr>
                      <a:r>
                        <a:rPr lang="en-PH" dirty="0">
                          <a:effectLst/>
                          <a:latin typeface="Abadi" panose="020B0604020104020204" pitchFamily="34" charset="0"/>
                        </a:rPr>
                        <a:t>F9 B5 B1056.4</a:t>
                      </a:r>
                    </a:p>
                  </a:txBody>
                  <a:tcPr anchor="ctr"/>
                </a:tc>
                <a:extLst>
                  <a:ext uri="{0D108BD9-81ED-4DB2-BD59-A6C34878D82A}">
                    <a16:rowId xmlns:a16="http://schemas.microsoft.com/office/drawing/2014/main" val="3803887467"/>
                  </a:ext>
                </a:extLst>
              </a:tr>
              <a:tr h="370840">
                <a:tc>
                  <a:txBody>
                    <a:bodyPr/>
                    <a:lstStyle/>
                    <a:p>
                      <a:pPr algn="ctr" fontAlgn="ctr">
                        <a:buNone/>
                      </a:pPr>
                      <a:r>
                        <a:rPr lang="en-PH" dirty="0">
                          <a:effectLst/>
                          <a:latin typeface="Abadi" panose="020B0604020104020204" pitchFamily="34" charset="0"/>
                        </a:rPr>
                        <a:t>F9 B5 B1048.5</a:t>
                      </a:r>
                    </a:p>
                  </a:txBody>
                  <a:tcPr anchor="ctr"/>
                </a:tc>
                <a:extLst>
                  <a:ext uri="{0D108BD9-81ED-4DB2-BD59-A6C34878D82A}">
                    <a16:rowId xmlns:a16="http://schemas.microsoft.com/office/drawing/2014/main" val="4115059919"/>
                  </a:ext>
                </a:extLst>
              </a:tr>
              <a:tr h="370840">
                <a:tc>
                  <a:txBody>
                    <a:bodyPr/>
                    <a:lstStyle/>
                    <a:p>
                      <a:pPr algn="ctr" fontAlgn="ctr">
                        <a:buNone/>
                      </a:pPr>
                      <a:r>
                        <a:rPr lang="en-PH" dirty="0">
                          <a:effectLst/>
                          <a:latin typeface="Abadi" panose="020B0604020104020204" pitchFamily="34" charset="0"/>
                        </a:rPr>
                        <a:t>F9 B5 B1051.4</a:t>
                      </a:r>
                    </a:p>
                  </a:txBody>
                  <a:tcPr anchor="ctr"/>
                </a:tc>
                <a:extLst>
                  <a:ext uri="{0D108BD9-81ED-4DB2-BD59-A6C34878D82A}">
                    <a16:rowId xmlns:a16="http://schemas.microsoft.com/office/drawing/2014/main" val="4239275957"/>
                  </a:ext>
                </a:extLst>
              </a:tr>
              <a:tr h="370840">
                <a:tc>
                  <a:txBody>
                    <a:bodyPr/>
                    <a:lstStyle/>
                    <a:p>
                      <a:pPr algn="ctr" fontAlgn="ctr">
                        <a:buNone/>
                      </a:pPr>
                      <a:r>
                        <a:rPr lang="en-PH" dirty="0">
                          <a:effectLst/>
                          <a:latin typeface="Abadi" panose="020B0604020104020204" pitchFamily="34" charset="0"/>
                        </a:rPr>
                        <a:t>F9 B5 B1049.5</a:t>
                      </a:r>
                    </a:p>
                  </a:txBody>
                  <a:tcPr anchor="ctr"/>
                </a:tc>
                <a:extLst>
                  <a:ext uri="{0D108BD9-81ED-4DB2-BD59-A6C34878D82A}">
                    <a16:rowId xmlns:a16="http://schemas.microsoft.com/office/drawing/2014/main" val="2169160976"/>
                  </a:ext>
                </a:extLst>
              </a:tr>
              <a:tr h="370840">
                <a:tc>
                  <a:txBody>
                    <a:bodyPr/>
                    <a:lstStyle/>
                    <a:p>
                      <a:pPr algn="ctr" fontAlgn="ctr">
                        <a:buNone/>
                      </a:pPr>
                      <a:r>
                        <a:rPr lang="en-PH" dirty="0">
                          <a:effectLst/>
                          <a:latin typeface="Abadi" panose="020B0604020104020204" pitchFamily="34" charset="0"/>
                        </a:rPr>
                        <a:t>F9 B5 B1060.2</a:t>
                      </a:r>
                    </a:p>
                  </a:txBody>
                  <a:tcPr anchor="ctr"/>
                </a:tc>
                <a:extLst>
                  <a:ext uri="{0D108BD9-81ED-4DB2-BD59-A6C34878D82A}">
                    <a16:rowId xmlns:a16="http://schemas.microsoft.com/office/drawing/2014/main" val="1431407951"/>
                  </a:ext>
                </a:extLst>
              </a:tr>
              <a:tr h="370840">
                <a:tc>
                  <a:txBody>
                    <a:bodyPr/>
                    <a:lstStyle/>
                    <a:p>
                      <a:pPr algn="ctr" fontAlgn="ctr">
                        <a:buNone/>
                      </a:pPr>
                      <a:r>
                        <a:rPr lang="en-PH" dirty="0">
                          <a:effectLst/>
                          <a:latin typeface="Abadi" panose="020B0604020104020204" pitchFamily="34" charset="0"/>
                        </a:rPr>
                        <a:t>F9 B5 B1058.3</a:t>
                      </a:r>
                    </a:p>
                  </a:txBody>
                  <a:tcPr anchor="ctr"/>
                </a:tc>
                <a:extLst>
                  <a:ext uri="{0D108BD9-81ED-4DB2-BD59-A6C34878D82A}">
                    <a16:rowId xmlns:a16="http://schemas.microsoft.com/office/drawing/2014/main" val="2116815770"/>
                  </a:ext>
                </a:extLst>
              </a:tr>
              <a:tr h="370840">
                <a:tc>
                  <a:txBody>
                    <a:bodyPr/>
                    <a:lstStyle/>
                    <a:p>
                      <a:pPr algn="ctr" fontAlgn="ctr">
                        <a:buNone/>
                      </a:pPr>
                      <a:r>
                        <a:rPr lang="en-PH" dirty="0">
                          <a:effectLst/>
                          <a:latin typeface="Abadi" panose="020B0604020104020204" pitchFamily="34" charset="0"/>
                        </a:rPr>
                        <a:t>F9 B5 B1051.6</a:t>
                      </a:r>
                    </a:p>
                  </a:txBody>
                  <a:tcPr anchor="ctr"/>
                </a:tc>
                <a:extLst>
                  <a:ext uri="{0D108BD9-81ED-4DB2-BD59-A6C34878D82A}">
                    <a16:rowId xmlns:a16="http://schemas.microsoft.com/office/drawing/2014/main" val="998822853"/>
                  </a:ext>
                </a:extLst>
              </a:tr>
              <a:tr h="370840">
                <a:tc>
                  <a:txBody>
                    <a:bodyPr/>
                    <a:lstStyle/>
                    <a:p>
                      <a:pPr algn="ctr" fontAlgn="ctr">
                        <a:buNone/>
                      </a:pPr>
                      <a:r>
                        <a:rPr lang="en-PH" dirty="0">
                          <a:effectLst/>
                          <a:latin typeface="Abadi" panose="020B0604020104020204" pitchFamily="34" charset="0"/>
                        </a:rPr>
                        <a:t>F9 B5 B1060.3</a:t>
                      </a:r>
                    </a:p>
                  </a:txBody>
                  <a:tcPr anchor="ctr"/>
                </a:tc>
                <a:extLst>
                  <a:ext uri="{0D108BD9-81ED-4DB2-BD59-A6C34878D82A}">
                    <a16:rowId xmlns:a16="http://schemas.microsoft.com/office/drawing/2014/main" val="3902552367"/>
                  </a:ext>
                </a:extLst>
              </a:tr>
              <a:tr h="370840">
                <a:tc>
                  <a:txBody>
                    <a:bodyPr/>
                    <a:lstStyle/>
                    <a:p>
                      <a:pPr algn="ctr" fontAlgn="ctr">
                        <a:buNone/>
                      </a:pPr>
                      <a:r>
                        <a:rPr lang="en-PH" dirty="0">
                          <a:effectLst/>
                          <a:latin typeface="Abadi" panose="020B0604020104020204" pitchFamily="34" charset="0"/>
                        </a:rPr>
                        <a:t>F9 B5 B1049.7</a:t>
                      </a:r>
                    </a:p>
                  </a:txBody>
                  <a:tcPr anchor="ctr"/>
                </a:tc>
                <a:extLst>
                  <a:ext uri="{0D108BD9-81ED-4DB2-BD59-A6C34878D82A}">
                    <a16:rowId xmlns:a16="http://schemas.microsoft.com/office/drawing/2014/main" val="3420511236"/>
                  </a:ext>
                </a:extLst>
              </a:tr>
            </a:tbl>
          </a:graphicData>
        </a:graphic>
      </p:graphicFrame>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2">
            <a:extLst>
              <a:ext uri="{FF2B5EF4-FFF2-40B4-BE49-F238E27FC236}">
                <a16:creationId xmlns:a16="http://schemas.microsoft.com/office/drawing/2014/main" id="{5C8C070A-2BC5-96A9-C637-000E3ADBB152}"/>
              </a:ext>
            </a:extLst>
          </p:cNvPr>
          <p:cNvSpPr txBox="1">
            <a:spLocks/>
          </p:cNvSpPr>
          <p:nvPr/>
        </p:nvSpPr>
        <p:spPr>
          <a:xfrm>
            <a:off x="770011" y="1502230"/>
            <a:ext cx="7338291" cy="4924982"/>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Identified the maximum payload mass using a subquery with MAX(PAYLOAD_MASS__KG_)</a:t>
            </a:r>
          </a:p>
          <a:p>
            <a:pPr>
              <a:lnSpc>
                <a:spcPct val="100000"/>
              </a:lnSpc>
              <a:spcBef>
                <a:spcPts val="1400"/>
              </a:spcBef>
            </a:pPr>
            <a:r>
              <a:rPr lang="en-US" sz="2200" dirty="0">
                <a:solidFill>
                  <a:schemeClr val="accent3">
                    <a:lumMod val="25000"/>
                  </a:schemeClr>
                </a:solidFill>
                <a:latin typeface="Abadi" panose="020B0604020104020204" pitchFamily="34" charset="0"/>
              </a:rPr>
              <a:t>Retrieved the booster version(s) that carried this maximum payload</a:t>
            </a:r>
          </a:p>
          <a:p>
            <a:pPr>
              <a:lnSpc>
                <a:spcPct val="100000"/>
              </a:lnSpc>
              <a:spcBef>
                <a:spcPts val="1400"/>
              </a:spcBef>
            </a:pPr>
            <a:r>
              <a:rPr lang="en-US" sz="2200" dirty="0">
                <a:solidFill>
                  <a:schemeClr val="accent3">
                    <a:lumMod val="25000"/>
                  </a:schemeClr>
                </a:solidFill>
                <a:latin typeface="Abadi" panose="020B0604020104020204" pitchFamily="34" charset="0"/>
              </a:rPr>
              <a:t>Used DISTINCT to avoid duplicate booster entries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Insights</a:t>
            </a: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version(s) listed represent SpaceX’s highest payload-capable configurations</a:t>
            </a:r>
          </a:p>
          <a:p>
            <a:pPr>
              <a:lnSpc>
                <a:spcPct val="100000"/>
              </a:lnSpc>
              <a:spcBef>
                <a:spcPts val="1400"/>
              </a:spcBef>
            </a:pPr>
            <a:r>
              <a:rPr lang="en-US" sz="2200" dirty="0">
                <a:solidFill>
                  <a:schemeClr val="accent3">
                    <a:lumMod val="25000"/>
                  </a:schemeClr>
                </a:solidFill>
                <a:latin typeface="Abadi" panose="020B0604020104020204" pitchFamily="34" charset="0"/>
              </a:rPr>
              <a:t>These boosters are typically associated with later-generation Falcon 9 variants, reflecting engineering improvements over time</a:t>
            </a:r>
          </a:p>
          <a:p>
            <a:pPr>
              <a:lnSpc>
                <a:spcPct val="100000"/>
              </a:lnSpc>
              <a:spcBef>
                <a:spcPts val="1400"/>
              </a:spcBef>
            </a:pPr>
            <a:r>
              <a:rPr lang="en-US" sz="2200" dirty="0">
                <a:solidFill>
                  <a:schemeClr val="accent3">
                    <a:lumMod val="25000"/>
                  </a:schemeClr>
                </a:solidFill>
                <a:latin typeface="Abadi" panose="020B0604020104020204" pitchFamily="34" charset="0"/>
              </a:rPr>
              <a:t>High payload capability is often linked with more demanding missions, which may influence landing success probability and recovery strategy</a:t>
            </a: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graphicFrame>
        <p:nvGraphicFramePr>
          <p:cNvPr id="2" name="Content Placeholder 1">
            <a:extLst>
              <a:ext uri="{FF2B5EF4-FFF2-40B4-BE49-F238E27FC236}">
                <a16:creationId xmlns:a16="http://schemas.microsoft.com/office/drawing/2014/main" id="{D04BD398-548A-84A2-C87D-77E20108F2DF}"/>
              </a:ext>
            </a:extLst>
          </p:cNvPr>
          <p:cNvGraphicFramePr>
            <a:graphicFrameLocks noGrp="1"/>
          </p:cNvGraphicFramePr>
          <p:nvPr>
            <p:ph idx="4294967295"/>
            <p:extLst>
              <p:ext uri="{D42A27DB-BD31-4B8C-83A1-F6EECF244321}">
                <p14:modId xmlns:p14="http://schemas.microsoft.com/office/powerpoint/2010/main" val="1712961627"/>
              </p:ext>
            </p:extLst>
          </p:nvPr>
        </p:nvGraphicFramePr>
        <p:xfrm>
          <a:off x="2300136" y="1342552"/>
          <a:ext cx="7591727" cy="1112520"/>
        </p:xfrm>
        <a:graphic>
          <a:graphicData uri="http://schemas.openxmlformats.org/drawingml/2006/table">
            <a:tbl>
              <a:tblPr firstRow="1" bandRow="1">
                <a:tableStyleId>{5C22544A-7EE6-4342-B048-85BDC9FD1C3A}</a:tableStyleId>
              </a:tblPr>
              <a:tblGrid>
                <a:gridCol w="1142207">
                  <a:extLst>
                    <a:ext uri="{9D8B030D-6E8A-4147-A177-3AD203B41FA5}">
                      <a16:colId xmlns:a16="http://schemas.microsoft.com/office/drawing/2014/main" val="1358424948"/>
                    </a:ext>
                  </a:extLst>
                </a:gridCol>
                <a:gridCol w="2653656">
                  <a:extLst>
                    <a:ext uri="{9D8B030D-6E8A-4147-A177-3AD203B41FA5}">
                      <a16:colId xmlns:a16="http://schemas.microsoft.com/office/drawing/2014/main" val="520655784"/>
                    </a:ext>
                  </a:extLst>
                </a:gridCol>
                <a:gridCol w="1897932">
                  <a:extLst>
                    <a:ext uri="{9D8B030D-6E8A-4147-A177-3AD203B41FA5}">
                      <a16:colId xmlns:a16="http://schemas.microsoft.com/office/drawing/2014/main" val="4229501472"/>
                    </a:ext>
                  </a:extLst>
                </a:gridCol>
                <a:gridCol w="1897932">
                  <a:extLst>
                    <a:ext uri="{9D8B030D-6E8A-4147-A177-3AD203B41FA5}">
                      <a16:colId xmlns:a16="http://schemas.microsoft.com/office/drawing/2014/main" val="374224137"/>
                    </a:ext>
                  </a:extLst>
                </a:gridCol>
              </a:tblGrid>
              <a:tr h="370840">
                <a:tc>
                  <a:txBody>
                    <a:bodyPr/>
                    <a:lstStyle/>
                    <a:p>
                      <a:pPr algn="ctr" fontAlgn="ctr">
                        <a:buNone/>
                      </a:pPr>
                      <a:r>
                        <a:rPr lang="en-PH" b="1" dirty="0">
                          <a:effectLst/>
                          <a:latin typeface="Abadi" panose="020B0604020104020204" pitchFamily="34" charset="0"/>
                        </a:rPr>
                        <a:t>Month</a:t>
                      </a:r>
                    </a:p>
                  </a:txBody>
                  <a:tcPr anchor="ctr"/>
                </a:tc>
                <a:tc>
                  <a:txBody>
                    <a:bodyPr/>
                    <a:lstStyle/>
                    <a:p>
                      <a:pPr algn="ctr" fontAlgn="ctr">
                        <a:buNone/>
                      </a:pPr>
                      <a:r>
                        <a:rPr lang="en-PH" b="1">
                          <a:effectLst/>
                          <a:latin typeface="Abadi" panose="020B0604020104020204" pitchFamily="34" charset="0"/>
                        </a:rPr>
                        <a:t>Landing_Outcome</a:t>
                      </a:r>
                    </a:p>
                  </a:txBody>
                  <a:tcPr anchor="ctr"/>
                </a:tc>
                <a:tc>
                  <a:txBody>
                    <a:bodyPr/>
                    <a:lstStyle/>
                    <a:p>
                      <a:pPr algn="ctr" fontAlgn="ctr">
                        <a:buNone/>
                      </a:pPr>
                      <a:r>
                        <a:rPr lang="en-PH" b="1">
                          <a:effectLst/>
                          <a:latin typeface="Abadi" panose="020B0604020104020204" pitchFamily="34" charset="0"/>
                        </a:rPr>
                        <a:t>Booster_Version</a:t>
                      </a:r>
                    </a:p>
                  </a:txBody>
                  <a:tcPr anchor="ctr"/>
                </a:tc>
                <a:tc>
                  <a:txBody>
                    <a:bodyPr/>
                    <a:lstStyle/>
                    <a:p>
                      <a:pPr algn="ctr" fontAlgn="ctr">
                        <a:buNone/>
                      </a:pPr>
                      <a:r>
                        <a:rPr lang="en-PH" b="1">
                          <a:effectLst/>
                          <a:latin typeface="Abadi" panose="020B0604020104020204" pitchFamily="34" charset="0"/>
                        </a:rPr>
                        <a:t>Launch_Site</a:t>
                      </a:r>
                    </a:p>
                  </a:txBody>
                  <a:tcPr anchor="ctr"/>
                </a:tc>
                <a:extLst>
                  <a:ext uri="{0D108BD9-81ED-4DB2-BD59-A6C34878D82A}">
                    <a16:rowId xmlns:a16="http://schemas.microsoft.com/office/drawing/2014/main" val="3222508398"/>
                  </a:ext>
                </a:extLst>
              </a:tr>
              <a:tr h="370840">
                <a:tc>
                  <a:txBody>
                    <a:bodyPr/>
                    <a:lstStyle/>
                    <a:p>
                      <a:pPr algn="ctr" fontAlgn="ctr">
                        <a:buNone/>
                      </a:pPr>
                      <a:r>
                        <a:rPr lang="en-PH">
                          <a:effectLst/>
                          <a:latin typeface="Abadi" panose="020B0604020104020204" pitchFamily="34" charset="0"/>
                        </a:rPr>
                        <a:t>01</a:t>
                      </a:r>
                    </a:p>
                  </a:txBody>
                  <a:tcPr anchor="ctr"/>
                </a:tc>
                <a:tc>
                  <a:txBody>
                    <a:bodyPr/>
                    <a:lstStyle/>
                    <a:p>
                      <a:pPr algn="ctr" fontAlgn="ctr">
                        <a:buNone/>
                      </a:pPr>
                      <a:r>
                        <a:rPr lang="en-PH" dirty="0">
                          <a:effectLst/>
                          <a:latin typeface="Abadi" panose="020B0604020104020204" pitchFamily="34" charset="0"/>
                        </a:rPr>
                        <a:t>Failure (drone ship)</a:t>
                      </a:r>
                    </a:p>
                  </a:txBody>
                  <a:tcPr anchor="ctr"/>
                </a:tc>
                <a:tc>
                  <a:txBody>
                    <a:bodyPr/>
                    <a:lstStyle/>
                    <a:p>
                      <a:pPr algn="ctr" fontAlgn="ctr">
                        <a:buNone/>
                      </a:pPr>
                      <a:r>
                        <a:rPr lang="en-PH">
                          <a:effectLst/>
                          <a:latin typeface="Abadi" panose="020B0604020104020204" pitchFamily="34" charset="0"/>
                        </a:rPr>
                        <a:t>F9 v1.1 B1012</a:t>
                      </a:r>
                    </a:p>
                  </a:txBody>
                  <a:tcPr anchor="ctr"/>
                </a:tc>
                <a:tc>
                  <a:txBody>
                    <a:bodyPr/>
                    <a:lstStyle/>
                    <a:p>
                      <a:pPr algn="ctr" fontAlgn="ctr">
                        <a:buNone/>
                      </a:pPr>
                      <a:r>
                        <a:rPr lang="en-PH">
                          <a:effectLst/>
                          <a:latin typeface="Abadi" panose="020B0604020104020204" pitchFamily="34" charset="0"/>
                        </a:rPr>
                        <a:t>CCAFS LC-40</a:t>
                      </a:r>
                    </a:p>
                  </a:txBody>
                  <a:tcPr anchor="ctr"/>
                </a:tc>
                <a:extLst>
                  <a:ext uri="{0D108BD9-81ED-4DB2-BD59-A6C34878D82A}">
                    <a16:rowId xmlns:a16="http://schemas.microsoft.com/office/drawing/2014/main" val="1801506503"/>
                  </a:ext>
                </a:extLst>
              </a:tr>
              <a:tr h="370840">
                <a:tc>
                  <a:txBody>
                    <a:bodyPr/>
                    <a:lstStyle/>
                    <a:p>
                      <a:pPr algn="ctr" fontAlgn="ctr">
                        <a:buNone/>
                      </a:pPr>
                      <a:r>
                        <a:rPr lang="en-PH">
                          <a:effectLst/>
                          <a:latin typeface="Abadi" panose="020B0604020104020204" pitchFamily="34" charset="0"/>
                        </a:rPr>
                        <a:t>04</a:t>
                      </a:r>
                    </a:p>
                  </a:txBody>
                  <a:tcPr anchor="ctr"/>
                </a:tc>
                <a:tc>
                  <a:txBody>
                    <a:bodyPr/>
                    <a:lstStyle/>
                    <a:p>
                      <a:pPr algn="ctr" fontAlgn="ctr">
                        <a:buNone/>
                      </a:pPr>
                      <a:r>
                        <a:rPr lang="en-PH">
                          <a:effectLst/>
                          <a:latin typeface="Abadi" panose="020B0604020104020204" pitchFamily="34" charset="0"/>
                        </a:rPr>
                        <a:t>Failure (drone ship)</a:t>
                      </a:r>
                    </a:p>
                  </a:txBody>
                  <a:tcPr anchor="ctr"/>
                </a:tc>
                <a:tc>
                  <a:txBody>
                    <a:bodyPr/>
                    <a:lstStyle/>
                    <a:p>
                      <a:pPr algn="ctr" fontAlgn="ctr">
                        <a:buNone/>
                      </a:pPr>
                      <a:r>
                        <a:rPr lang="en-PH">
                          <a:effectLst/>
                          <a:latin typeface="Abadi" panose="020B0604020104020204" pitchFamily="34" charset="0"/>
                        </a:rPr>
                        <a:t>F9 v1.1 B1015</a:t>
                      </a:r>
                    </a:p>
                  </a:txBody>
                  <a:tcPr anchor="ctr"/>
                </a:tc>
                <a:tc>
                  <a:txBody>
                    <a:bodyPr/>
                    <a:lstStyle/>
                    <a:p>
                      <a:pPr algn="ctr" fontAlgn="ctr">
                        <a:buNone/>
                      </a:pPr>
                      <a:r>
                        <a:rPr lang="en-PH" dirty="0">
                          <a:effectLst/>
                          <a:latin typeface="Abadi" panose="020B0604020104020204" pitchFamily="34" charset="0"/>
                        </a:rPr>
                        <a:t>CCAFS LC-40</a:t>
                      </a:r>
                    </a:p>
                  </a:txBody>
                  <a:tcPr anchor="ctr"/>
                </a:tc>
                <a:extLst>
                  <a:ext uri="{0D108BD9-81ED-4DB2-BD59-A6C34878D82A}">
                    <a16:rowId xmlns:a16="http://schemas.microsoft.com/office/drawing/2014/main" val="1257654395"/>
                  </a:ext>
                </a:extLst>
              </a:tr>
            </a:tbl>
          </a:graphicData>
        </a:graphic>
      </p:graphicFrame>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2">
            <a:extLst>
              <a:ext uri="{FF2B5EF4-FFF2-40B4-BE49-F238E27FC236}">
                <a16:creationId xmlns:a16="http://schemas.microsoft.com/office/drawing/2014/main" id="{586D5E91-28DA-D22F-8DA0-AA127B5AEAC4}"/>
              </a:ext>
            </a:extLst>
          </p:cNvPr>
          <p:cNvSpPr txBox="1">
            <a:spLocks/>
          </p:cNvSpPr>
          <p:nvPr/>
        </p:nvSpPr>
        <p:spPr>
          <a:xfrm>
            <a:off x="887302" y="2640562"/>
            <a:ext cx="10417393" cy="3965512"/>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Filtered launch records to year 2015 using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(Date,0,5)</a:t>
            </a:r>
          </a:p>
          <a:p>
            <a:pPr>
              <a:lnSpc>
                <a:spcPct val="100000"/>
              </a:lnSpc>
              <a:spcBef>
                <a:spcPts val="1400"/>
              </a:spcBef>
            </a:pPr>
            <a:r>
              <a:rPr lang="en-US" sz="2200" dirty="0">
                <a:solidFill>
                  <a:schemeClr val="accent3">
                    <a:lumMod val="25000"/>
                  </a:schemeClr>
                </a:solidFill>
                <a:latin typeface="Abadi" panose="020B0604020104020204" pitchFamily="34" charset="0"/>
              </a:rPr>
              <a:t>Selected only failed drone ship landings</a:t>
            </a:r>
          </a:p>
          <a:p>
            <a:pPr>
              <a:lnSpc>
                <a:spcPct val="100000"/>
              </a:lnSpc>
              <a:spcBef>
                <a:spcPts val="1400"/>
              </a:spcBef>
            </a:pPr>
            <a:r>
              <a:rPr lang="en-US" sz="2200" dirty="0">
                <a:solidFill>
                  <a:schemeClr val="accent3">
                    <a:lumMod val="25000"/>
                  </a:schemeClr>
                </a:solidFill>
                <a:latin typeface="Abadi" panose="020B0604020104020204" pitchFamily="34" charset="0"/>
              </a:rPr>
              <a:t>Extracted month, booster version, and launch site to analyze temporal and operational context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Insights</a:t>
            </a:r>
          </a:p>
          <a:p>
            <a:pPr>
              <a:lnSpc>
                <a:spcPct val="100000"/>
              </a:lnSpc>
              <a:spcBef>
                <a:spcPts val="1400"/>
              </a:spcBef>
            </a:pPr>
            <a:r>
              <a:rPr lang="en-US" sz="2200" dirty="0">
                <a:solidFill>
                  <a:schemeClr val="accent3">
                    <a:lumMod val="25000"/>
                  </a:schemeClr>
                </a:solidFill>
                <a:latin typeface="Abadi" panose="020B0604020104020204" pitchFamily="34" charset="0"/>
              </a:rPr>
              <a:t>The failures occurred during early Falcon 9 reusability attempts, when drone ship landings were still experimental</a:t>
            </a:r>
          </a:p>
          <a:p>
            <a:pPr>
              <a:lnSpc>
                <a:spcPct val="100000"/>
              </a:lnSpc>
              <a:spcBef>
                <a:spcPts val="1400"/>
              </a:spcBef>
            </a:pPr>
            <a:r>
              <a:rPr lang="en-US" sz="2200" dirty="0">
                <a:solidFill>
                  <a:schemeClr val="accent3">
                    <a:lumMod val="25000"/>
                  </a:schemeClr>
                </a:solidFill>
                <a:latin typeface="Abadi" panose="020B0604020104020204" pitchFamily="34" charset="0"/>
              </a:rPr>
              <a:t>Affected booster versions reflect earlier Falcon 9 configurations, which had lower landing reliability compared to later versions</a:t>
            </a:r>
          </a:p>
          <a:p>
            <a:pPr>
              <a:lnSpc>
                <a:spcPct val="100000"/>
              </a:lnSpc>
              <a:spcBef>
                <a:spcPts val="1400"/>
              </a:spcBef>
            </a:pPr>
            <a:r>
              <a:rPr lang="en-US" sz="2200" dirty="0">
                <a:solidFill>
                  <a:schemeClr val="accent3">
                    <a:lumMod val="25000"/>
                  </a:schemeClr>
                </a:solidFill>
                <a:latin typeface="Abadi" panose="020B0604020104020204" pitchFamily="34" charset="0"/>
              </a:rPr>
              <a:t>Certain launch sites appear more frequently, suggesting site-specific recovery challenges such as weather, trajectory, or range safety constraints</a:t>
            </a:r>
          </a:p>
          <a:p>
            <a:pPr>
              <a:lnSpc>
                <a:spcPct val="100000"/>
              </a:lnSpc>
              <a:spcBef>
                <a:spcPts val="1400"/>
              </a:spcBef>
            </a:pPr>
            <a:r>
              <a:rPr lang="en-US" sz="2200" dirty="0">
                <a:solidFill>
                  <a:schemeClr val="accent3">
                    <a:lumMod val="25000"/>
                  </a:schemeClr>
                </a:solidFill>
                <a:latin typeface="Abadi" panose="020B0604020104020204" pitchFamily="34" charset="0"/>
              </a:rPr>
              <a:t>These 2015 failures highlight the learning curve that preceded SpaceX’s later high success rates in drone ship recoveries</a:t>
            </a:r>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graphicFrame>
        <p:nvGraphicFramePr>
          <p:cNvPr id="2" name="Content Placeholder 1">
            <a:extLst>
              <a:ext uri="{FF2B5EF4-FFF2-40B4-BE49-F238E27FC236}">
                <a16:creationId xmlns:a16="http://schemas.microsoft.com/office/drawing/2014/main" id="{EFA4A258-7FFA-5F1A-FE4D-8A97C51F1BCB}"/>
              </a:ext>
            </a:extLst>
          </p:cNvPr>
          <p:cNvGraphicFramePr>
            <a:graphicFrameLocks noGrp="1"/>
          </p:cNvGraphicFramePr>
          <p:nvPr>
            <p:ph idx="4294967295"/>
            <p:extLst>
              <p:ext uri="{D42A27DB-BD31-4B8C-83A1-F6EECF244321}">
                <p14:modId xmlns:p14="http://schemas.microsoft.com/office/powerpoint/2010/main" val="396829530"/>
              </p:ext>
            </p:extLst>
          </p:nvPr>
        </p:nvGraphicFramePr>
        <p:xfrm>
          <a:off x="6708711" y="1340434"/>
          <a:ext cx="4600228" cy="3884712"/>
        </p:xfrm>
        <a:graphic>
          <a:graphicData uri="http://schemas.openxmlformats.org/drawingml/2006/table">
            <a:tbl>
              <a:tblPr firstRow="1" bandRow="1">
                <a:tableStyleId>{5C22544A-7EE6-4342-B048-85BDC9FD1C3A}</a:tableStyleId>
              </a:tblPr>
              <a:tblGrid>
                <a:gridCol w="3482603">
                  <a:extLst>
                    <a:ext uri="{9D8B030D-6E8A-4147-A177-3AD203B41FA5}">
                      <a16:colId xmlns:a16="http://schemas.microsoft.com/office/drawing/2014/main" val="2018830726"/>
                    </a:ext>
                  </a:extLst>
                </a:gridCol>
                <a:gridCol w="1117625">
                  <a:extLst>
                    <a:ext uri="{9D8B030D-6E8A-4147-A177-3AD203B41FA5}">
                      <a16:colId xmlns:a16="http://schemas.microsoft.com/office/drawing/2014/main" val="766486393"/>
                    </a:ext>
                  </a:extLst>
                </a:gridCol>
              </a:tblGrid>
              <a:tr h="697256">
                <a:tc>
                  <a:txBody>
                    <a:bodyPr/>
                    <a:lstStyle/>
                    <a:p>
                      <a:pPr algn="ctr" fontAlgn="ctr">
                        <a:buNone/>
                      </a:pPr>
                      <a:r>
                        <a:rPr lang="en-PH" b="1" dirty="0">
                          <a:effectLst/>
                          <a:latin typeface="Abadi" panose="020B0604020104020204" pitchFamily="34" charset="0"/>
                        </a:rPr>
                        <a:t>Landing Outcome</a:t>
                      </a:r>
                    </a:p>
                  </a:txBody>
                  <a:tcPr anchor="ctr"/>
                </a:tc>
                <a:tc>
                  <a:txBody>
                    <a:bodyPr/>
                    <a:lstStyle/>
                    <a:p>
                      <a:pPr algn="r" fontAlgn="ctr">
                        <a:buNone/>
                      </a:pPr>
                      <a:r>
                        <a:rPr lang="en-PH" b="1" dirty="0">
                          <a:effectLst/>
                          <a:latin typeface="Abadi" panose="020B0604020104020204" pitchFamily="34" charset="0"/>
                        </a:rPr>
                        <a:t>Outcome Count</a:t>
                      </a:r>
                    </a:p>
                  </a:txBody>
                  <a:tcPr anchor="ctr"/>
                </a:tc>
                <a:extLst>
                  <a:ext uri="{0D108BD9-81ED-4DB2-BD59-A6C34878D82A}">
                    <a16:rowId xmlns:a16="http://schemas.microsoft.com/office/drawing/2014/main" val="2613709234"/>
                  </a:ext>
                </a:extLst>
              </a:tr>
              <a:tr h="398432">
                <a:tc>
                  <a:txBody>
                    <a:bodyPr/>
                    <a:lstStyle/>
                    <a:p>
                      <a:pPr algn="ctr" fontAlgn="ctr">
                        <a:buNone/>
                      </a:pPr>
                      <a:r>
                        <a:rPr lang="en-PH">
                          <a:effectLst/>
                          <a:latin typeface="Abadi" panose="020B0604020104020204" pitchFamily="34" charset="0"/>
                        </a:rPr>
                        <a:t>No attempt</a:t>
                      </a:r>
                    </a:p>
                  </a:txBody>
                  <a:tcPr anchor="ctr"/>
                </a:tc>
                <a:tc>
                  <a:txBody>
                    <a:bodyPr/>
                    <a:lstStyle/>
                    <a:p>
                      <a:pPr algn="r" fontAlgn="ctr">
                        <a:buNone/>
                      </a:pPr>
                      <a:r>
                        <a:rPr lang="en-PH" dirty="0">
                          <a:effectLst/>
                          <a:latin typeface="Abadi" panose="020B0604020104020204" pitchFamily="34" charset="0"/>
                        </a:rPr>
                        <a:t>10</a:t>
                      </a:r>
                    </a:p>
                  </a:txBody>
                  <a:tcPr anchor="ctr"/>
                </a:tc>
                <a:extLst>
                  <a:ext uri="{0D108BD9-81ED-4DB2-BD59-A6C34878D82A}">
                    <a16:rowId xmlns:a16="http://schemas.microsoft.com/office/drawing/2014/main" val="3895254680"/>
                  </a:ext>
                </a:extLst>
              </a:tr>
              <a:tr h="398432">
                <a:tc>
                  <a:txBody>
                    <a:bodyPr/>
                    <a:lstStyle/>
                    <a:p>
                      <a:pPr algn="ctr" fontAlgn="ctr">
                        <a:buNone/>
                      </a:pPr>
                      <a:r>
                        <a:rPr lang="en-PH">
                          <a:effectLst/>
                          <a:latin typeface="Abadi" panose="020B0604020104020204" pitchFamily="34" charset="0"/>
                        </a:rPr>
                        <a:t>Success (drone ship)</a:t>
                      </a:r>
                    </a:p>
                  </a:txBody>
                  <a:tcPr anchor="ctr"/>
                </a:tc>
                <a:tc>
                  <a:txBody>
                    <a:bodyPr/>
                    <a:lstStyle/>
                    <a:p>
                      <a:pPr algn="r" fontAlgn="ctr">
                        <a:buNone/>
                      </a:pPr>
                      <a:r>
                        <a:rPr lang="en-PH" dirty="0">
                          <a:effectLst/>
                          <a:latin typeface="Abadi" panose="020B0604020104020204" pitchFamily="34" charset="0"/>
                        </a:rPr>
                        <a:t>5</a:t>
                      </a:r>
                    </a:p>
                  </a:txBody>
                  <a:tcPr anchor="ctr"/>
                </a:tc>
                <a:extLst>
                  <a:ext uri="{0D108BD9-81ED-4DB2-BD59-A6C34878D82A}">
                    <a16:rowId xmlns:a16="http://schemas.microsoft.com/office/drawing/2014/main" val="534982908"/>
                  </a:ext>
                </a:extLst>
              </a:tr>
              <a:tr h="398432">
                <a:tc>
                  <a:txBody>
                    <a:bodyPr/>
                    <a:lstStyle/>
                    <a:p>
                      <a:pPr algn="ctr" fontAlgn="ctr">
                        <a:buNone/>
                      </a:pPr>
                      <a:r>
                        <a:rPr lang="en-PH">
                          <a:effectLst/>
                          <a:latin typeface="Abadi" panose="020B0604020104020204" pitchFamily="34" charset="0"/>
                        </a:rPr>
                        <a:t>Failure (drone ship)</a:t>
                      </a:r>
                    </a:p>
                  </a:txBody>
                  <a:tcPr anchor="ctr"/>
                </a:tc>
                <a:tc>
                  <a:txBody>
                    <a:bodyPr/>
                    <a:lstStyle/>
                    <a:p>
                      <a:pPr algn="r" fontAlgn="ctr">
                        <a:buNone/>
                      </a:pPr>
                      <a:r>
                        <a:rPr lang="en-PH" dirty="0">
                          <a:effectLst/>
                          <a:latin typeface="Abadi" panose="020B0604020104020204" pitchFamily="34" charset="0"/>
                        </a:rPr>
                        <a:t>5</a:t>
                      </a:r>
                    </a:p>
                  </a:txBody>
                  <a:tcPr anchor="ctr"/>
                </a:tc>
                <a:extLst>
                  <a:ext uri="{0D108BD9-81ED-4DB2-BD59-A6C34878D82A}">
                    <a16:rowId xmlns:a16="http://schemas.microsoft.com/office/drawing/2014/main" val="1025669388"/>
                  </a:ext>
                </a:extLst>
              </a:tr>
              <a:tr h="398432">
                <a:tc>
                  <a:txBody>
                    <a:bodyPr/>
                    <a:lstStyle/>
                    <a:p>
                      <a:pPr algn="ctr" fontAlgn="ctr">
                        <a:buNone/>
                      </a:pPr>
                      <a:r>
                        <a:rPr lang="en-PH">
                          <a:effectLst/>
                          <a:latin typeface="Abadi" panose="020B0604020104020204" pitchFamily="34" charset="0"/>
                        </a:rPr>
                        <a:t>Success (ground pad)</a:t>
                      </a:r>
                    </a:p>
                  </a:txBody>
                  <a:tcPr anchor="ctr"/>
                </a:tc>
                <a:tc>
                  <a:txBody>
                    <a:bodyPr/>
                    <a:lstStyle/>
                    <a:p>
                      <a:pPr algn="r" fontAlgn="ctr">
                        <a:buNone/>
                      </a:pPr>
                      <a:r>
                        <a:rPr lang="en-PH" dirty="0">
                          <a:effectLst/>
                          <a:latin typeface="Abadi" panose="020B0604020104020204" pitchFamily="34" charset="0"/>
                        </a:rPr>
                        <a:t>3</a:t>
                      </a:r>
                    </a:p>
                  </a:txBody>
                  <a:tcPr anchor="ctr"/>
                </a:tc>
                <a:extLst>
                  <a:ext uri="{0D108BD9-81ED-4DB2-BD59-A6C34878D82A}">
                    <a16:rowId xmlns:a16="http://schemas.microsoft.com/office/drawing/2014/main" val="2662421897"/>
                  </a:ext>
                </a:extLst>
              </a:tr>
              <a:tr h="398432">
                <a:tc>
                  <a:txBody>
                    <a:bodyPr/>
                    <a:lstStyle/>
                    <a:p>
                      <a:pPr algn="ctr" fontAlgn="ctr">
                        <a:buNone/>
                      </a:pPr>
                      <a:r>
                        <a:rPr lang="en-PH">
                          <a:effectLst/>
                          <a:latin typeface="Abadi" panose="020B0604020104020204" pitchFamily="34" charset="0"/>
                        </a:rPr>
                        <a:t>Controlled (ocean)</a:t>
                      </a:r>
                    </a:p>
                  </a:txBody>
                  <a:tcPr anchor="ctr"/>
                </a:tc>
                <a:tc>
                  <a:txBody>
                    <a:bodyPr/>
                    <a:lstStyle/>
                    <a:p>
                      <a:pPr algn="r" fontAlgn="ctr">
                        <a:buNone/>
                      </a:pPr>
                      <a:r>
                        <a:rPr lang="en-PH" dirty="0">
                          <a:effectLst/>
                          <a:latin typeface="Abadi" panose="020B0604020104020204" pitchFamily="34" charset="0"/>
                        </a:rPr>
                        <a:t>3</a:t>
                      </a:r>
                    </a:p>
                  </a:txBody>
                  <a:tcPr anchor="ctr"/>
                </a:tc>
                <a:extLst>
                  <a:ext uri="{0D108BD9-81ED-4DB2-BD59-A6C34878D82A}">
                    <a16:rowId xmlns:a16="http://schemas.microsoft.com/office/drawing/2014/main" val="34708569"/>
                  </a:ext>
                </a:extLst>
              </a:tr>
              <a:tr h="398432">
                <a:tc>
                  <a:txBody>
                    <a:bodyPr/>
                    <a:lstStyle/>
                    <a:p>
                      <a:pPr algn="ctr" fontAlgn="ctr">
                        <a:buNone/>
                      </a:pPr>
                      <a:r>
                        <a:rPr lang="en-PH" dirty="0">
                          <a:effectLst/>
                          <a:latin typeface="Abadi" panose="020B0604020104020204" pitchFamily="34" charset="0"/>
                        </a:rPr>
                        <a:t>Uncontrolled (ocean)</a:t>
                      </a:r>
                    </a:p>
                  </a:txBody>
                  <a:tcPr anchor="ctr"/>
                </a:tc>
                <a:tc>
                  <a:txBody>
                    <a:bodyPr/>
                    <a:lstStyle/>
                    <a:p>
                      <a:pPr algn="r" fontAlgn="ctr">
                        <a:buNone/>
                      </a:pPr>
                      <a:r>
                        <a:rPr lang="en-PH" dirty="0">
                          <a:effectLst/>
                          <a:latin typeface="Abadi" panose="020B0604020104020204" pitchFamily="34" charset="0"/>
                        </a:rPr>
                        <a:t>2</a:t>
                      </a:r>
                    </a:p>
                  </a:txBody>
                  <a:tcPr anchor="ctr"/>
                </a:tc>
                <a:extLst>
                  <a:ext uri="{0D108BD9-81ED-4DB2-BD59-A6C34878D82A}">
                    <a16:rowId xmlns:a16="http://schemas.microsoft.com/office/drawing/2014/main" val="4105904183"/>
                  </a:ext>
                </a:extLst>
              </a:tr>
              <a:tr h="398432">
                <a:tc>
                  <a:txBody>
                    <a:bodyPr/>
                    <a:lstStyle/>
                    <a:p>
                      <a:pPr algn="ctr" fontAlgn="ctr">
                        <a:buNone/>
                      </a:pPr>
                      <a:r>
                        <a:rPr lang="en-PH">
                          <a:effectLst/>
                          <a:latin typeface="Abadi" panose="020B0604020104020204" pitchFamily="34" charset="0"/>
                        </a:rPr>
                        <a:t>Failure (parachute)</a:t>
                      </a:r>
                    </a:p>
                  </a:txBody>
                  <a:tcPr anchor="ctr"/>
                </a:tc>
                <a:tc>
                  <a:txBody>
                    <a:bodyPr/>
                    <a:lstStyle/>
                    <a:p>
                      <a:pPr algn="r" fontAlgn="ctr">
                        <a:buNone/>
                      </a:pPr>
                      <a:r>
                        <a:rPr lang="en-PH" dirty="0">
                          <a:effectLst/>
                          <a:latin typeface="Abadi" panose="020B0604020104020204" pitchFamily="34" charset="0"/>
                        </a:rPr>
                        <a:t>2</a:t>
                      </a:r>
                    </a:p>
                  </a:txBody>
                  <a:tcPr anchor="ctr"/>
                </a:tc>
                <a:extLst>
                  <a:ext uri="{0D108BD9-81ED-4DB2-BD59-A6C34878D82A}">
                    <a16:rowId xmlns:a16="http://schemas.microsoft.com/office/drawing/2014/main" val="1678676586"/>
                  </a:ext>
                </a:extLst>
              </a:tr>
              <a:tr h="398432">
                <a:tc>
                  <a:txBody>
                    <a:bodyPr/>
                    <a:lstStyle/>
                    <a:p>
                      <a:pPr algn="ctr" fontAlgn="ctr">
                        <a:buNone/>
                      </a:pPr>
                      <a:r>
                        <a:rPr lang="en-PH" dirty="0">
                          <a:effectLst/>
                          <a:latin typeface="Abadi" panose="020B0604020104020204" pitchFamily="34" charset="0"/>
                        </a:rPr>
                        <a:t>Precluded (drone ship)</a:t>
                      </a:r>
                    </a:p>
                  </a:txBody>
                  <a:tcPr anchor="ctr"/>
                </a:tc>
                <a:tc>
                  <a:txBody>
                    <a:bodyPr/>
                    <a:lstStyle/>
                    <a:p>
                      <a:pPr algn="r" fontAlgn="ctr">
                        <a:buNone/>
                      </a:pPr>
                      <a:r>
                        <a:rPr lang="en-PH" dirty="0">
                          <a:effectLst/>
                          <a:latin typeface="Abadi" panose="020B0604020104020204" pitchFamily="34" charset="0"/>
                        </a:rPr>
                        <a:t>1</a:t>
                      </a:r>
                    </a:p>
                  </a:txBody>
                  <a:tcPr anchor="ctr"/>
                </a:tc>
                <a:extLst>
                  <a:ext uri="{0D108BD9-81ED-4DB2-BD59-A6C34878D82A}">
                    <a16:rowId xmlns:a16="http://schemas.microsoft.com/office/drawing/2014/main" val="3470420265"/>
                  </a:ext>
                </a:extLst>
              </a:tr>
            </a:tbl>
          </a:graphicData>
        </a:graphic>
      </p:graphicFrame>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2">
            <a:extLst>
              <a:ext uri="{FF2B5EF4-FFF2-40B4-BE49-F238E27FC236}">
                <a16:creationId xmlns:a16="http://schemas.microsoft.com/office/drawing/2014/main" id="{19B21721-8AE7-FDA0-DCF1-C74610FDCFE0}"/>
              </a:ext>
            </a:extLst>
          </p:cNvPr>
          <p:cNvSpPr txBox="1">
            <a:spLocks/>
          </p:cNvSpPr>
          <p:nvPr/>
        </p:nvSpPr>
        <p:spPr>
          <a:xfrm>
            <a:off x="770011" y="1502230"/>
            <a:ext cx="5938699" cy="5449076"/>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Filtered launch records between June 4, 2010 and March 20, 2017</a:t>
            </a:r>
          </a:p>
          <a:p>
            <a:pPr>
              <a:lnSpc>
                <a:spcPct val="100000"/>
              </a:lnSpc>
              <a:spcBef>
                <a:spcPts val="1400"/>
              </a:spcBef>
            </a:pPr>
            <a:r>
              <a:rPr lang="en-US" sz="2200" dirty="0">
                <a:solidFill>
                  <a:schemeClr val="accent3">
                    <a:lumMod val="25000"/>
                  </a:schemeClr>
                </a:solidFill>
                <a:latin typeface="Abadi" panose="020B0604020104020204" pitchFamily="34" charset="0"/>
              </a:rPr>
              <a:t>Grouped launches by </a:t>
            </a:r>
            <a:r>
              <a:rPr lang="en-US" sz="2200" dirty="0" err="1">
                <a:solidFill>
                  <a:schemeClr val="accent3">
                    <a:lumMod val="25000"/>
                  </a:schemeClr>
                </a:solidFill>
                <a:latin typeface="Abadi" panose="020B0604020104020204" pitchFamily="34" charset="0"/>
              </a:rPr>
              <a:t>Landing_Outcome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Counted occurrences of each outcome and ranked them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Insights</a:t>
            </a:r>
          </a:p>
          <a:p>
            <a:pPr>
              <a:lnSpc>
                <a:spcPct val="100000"/>
              </a:lnSpc>
              <a:spcBef>
                <a:spcPts val="1400"/>
              </a:spcBef>
            </a:pPr>
            <a:r>
              <a:rPr lang="en-US" sz="2200" dirty="0">
                <a:solidFill>
                  <a:schemeClr val="accent3">
                    <a:lumMod val="25000"/>
                  </a:schemeClr>
                </a:solidFill>
                <a:latin typeface="Abadi" panose="020B0604020104020204" pitchFamily="34" charset="0"/>
              </a:rPr>
              <a:t>Failure-related outcomes dominate the early years, reflecting SpaceX’s initial development and testing phase for reusable boosters</a:t>
            </a:r>
          </a:p>
          <a:p>
            <a:pPr>
              <a:lnSpc>
                <a:spcPct val="100000"/>
              </a:lnSpc>
              <a:spcBef>
                <a:spcPts val="1400"/>
              </a:spcBef>
            </a:pPr>
            <a:r>
              <a:rPr lang="en-US" sz="2200" dirty="0">
                <a:solidFill>
                  <a:schemeClr val="accent3">
                    <a:lumMod val="25000"/>
                  </a:schemeClr>
                </a:solidFill>
                <a:latin typeface="Abadi" panose="020B0604020104020204" pitchFamily="34" charset="0"/>
              </a:rPr>
              <a:t>Ground pad successes appear earlier and more consistently than drone ship successes, indicating that land-based recovery was operationally simpler in the early stages</a:t>
            </a:r>
          </a:p>
          <a:p>
            <a:pPr>
              <a:lnSpc>
                <a:spcPct val="100000"/>
              </a:lnSpc>
              <a:spcBef>
                <a:spcPts val="1400"/>
              </a:spcBef>
            </a:pPr>
            <a:r>
              <a:rPr lang="en-US" sz="2200" dirty="0">
                <a:solidFill>
                  <a:schemeClr val="accent3">
                    <a:lumMod val="25000"/>
                  </a:schemeClr>
                </a:solidFill>
                <a:latin typeface="Abadi" panose="020B0604020104020204" pitchFamily="34" charset="0"/>
              </a:rPr>
              <a:t>Drone ship successes increase closer to 2017, signaling significant improvements in guidance, control, and landing precision</a:t>
            </a:r>
          </a:p>
          <a:p>
            <a:pPr>
              <a:lnSpc>
                <a:spcPct val="100000"/>
              </a:lnSpc>
              <a:spcBef>
                <a:spcPts val="1400"/>
              </a:spcBef>
            </a:pPr>
            <a:r>
              <a:rPr lang="en-US" sz="2200" dirty="0">
                <a:solidFill>
                  <a:schemeClr val="accent3">
                    <a:lumMod val="25000"/>
                  </a:schemeClr>
                </a:solidFill>
                <a:latin typeface="Abadi" panose="020B0604020104020204" pitchFamily="34" charset="0"/>
              </a:rPr>
              <a:t>The ranking clearly illustrates SpaceX’s progression from experimental landings to reliable recovery, supporting the trend observed in the EDA and predictive modeling stages</a:t>
            </a:r>
          </a:p>
        </p:txBody>
      </p: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4"/>
            <a:ext cx="3885966" cy="4789779"/>
          </a:xfrm>
          <a:prstGeom prst="rect">
            <a:avLst/>
          </a:prstGeom>
        </p:spPr>
        <p:txBody>
          <a:bodyPr lIns="91440" tIns="45720" rIns="91440" bIns="45720" anchor="t">
            <a:normAutofit lnSpcReduction="10000"/>
          </a:bodyPr>
          <a:lstStyle/>
          <a:p>
            <a:pPr>
              <a:lnSpc>
                <a:spcPct val="100000"/>
              </a:lnSpc>
              <a:spcBef>
                <a:spcPts val="1400"/>
              </a:spcBef>
            </a:pPr>
            <a:r>
              <a:rPr lang="en-US" sz="1400" dirty="0">
                <a:latin typeface="Abadi" panose="020B0604020104020204" pitchFamily="34" charset="0"/>
              </a:rPr>
              <a:t>Most major SpaceX launch sites are located in the southern regions of the United States to be as close to the Equator as possible.</a:t>
            </a:r>
          </a:p>
          <a:p>
            <a:pPr>
              <a:lnSpc>
                <a:spcPct val="100000"/>
              </a:lnSpc>
              <a:spcBef>
                <a:spcPts val="1400"/>
              </a:spcBef>
            </a:pPr>
            <a:r>
              <a:rPr lang="en-US" sz="1400" dirty="0">
                <a:latin typeface="Abadi" panose="020B0604020104020204" pitchFamily="34" charset="0"/>
              </a:rPr>
              <a:t>Sites like CCAFS SLC-40 and KSC LC-39A in Florida are at approximately 28° N latitude. While not at the Equator, they are in the southernmost part of the continental US to maximize the "boost" from the Earth's rotational speed, which is highest at the Equator. VAFB SLC-4E in California is further north at approximately 34° N.</a:t>
            </a:r>
          </a:p>
          <a:p>
            <a:pPr>
              <a:lnSpc>
                <a:spcPct val="100000"/>
              </a:lnSpc>
              <a:spcBef>
                <a:spcPts val="1400"/>
              </a:spcBef>
            </a:pPr>
            <a:r>
              <a:rPr lang="en-US" sz="1400" dirty="0">
                <a:latin typeface="Abadi" panose="020B0604020104020204" pitchFamily="34" charset="0"/>
              </a:rPr>
              <a:t>All three primary launch sites are located directly on the coastline.</a:t>
            </a:r>
          </a:p>
          <a:p>
            <a:pPr>
              <a:lnSpc>
                <a:spcPct val="100000"/>
              </a:lnSpc>
              <a:spcBef>
                <a:spcPts val="1400"/>
              </a:spcBef>
            </a:pPr>
            <a:r>
              <a:rPr lang="en-US" sz="1400" dirty="0">
                <a:latin typeface="Abadi" panose="020B0604020104020204" pitchFamily="34" charset="0"/>
              </a:rPr>
              <a:t>VAFB SLC-4E is on the Pacific coast of California while the other three are on the Atlantic coast of Florida. Coastal locations allow rockets to launch over open water, ensuring that spent stages or debris from a failed launch fall into the ocean rather than populated areas.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Geographical Distribution and Strategic Positioning of SpaceX Launch Sites</a:t>
            </a:r>
          </a:p>
        </p:txBody>
      </p:sp>
      <p:pic>
        <p:nvPicPr>
          <p:cNvPr id="6" name="Picture 5">
            <a:extLst>
              <a:ext uri="{FF2B5EF4-FFF2-40B4-BE49-F238E27FC236}">
                <a16:creationId xmlns:a16="http://schemas.microsoft.com/office/drawing/2014/main" id="{E75DEAB6-6D69-2677-B71C-4B7D4A31AB38}"/>
              </a:ext>
            </a:extLst>
          </p:cNvPr>
          <p:cNvPicPr>
            <a:picLocks noChangeAspect="1"/>
          </p:cNvPicPr>
          <p:nvPr/>
        </p:nvPicPr>
        <p:blipFill>
          <a:blip r:embed="rId3"/>
          <a:stretch>
            <a:fillRect/>
          </a:stretch>
        </p:blipFill>
        <p:spPr>
          <a:xfrm>
            <a:off x="4707801" y="2158784"/>
            <a:ext cx="6350694" cy="3515484"/>
          </a:xfrm>
          <a:prstGeom prst="rect">
            <a:avLst/>
          </a:prstGeom>
        </p:spPr>
      </p:pic>
      <p:sp>
        <p:nvSpPr>
          <p:cNvPr id="7" name="Content Placeholder 4">
            <a:extLst>
              <a:ext uri="{FF2B5EF4-FFF2-40B4-BE49-F238E27FC236}">
                <a16:creationId xmlns:a16="http://schemas.microsoft.com/office/drawing/2014/main" id="{64E50DE7-DFF4-6F2B-2FAE-1D134A706EB6}"/>
              </a:ext>
            </a:extLst>
          </p:cNvPr>
          <p:cNvSpPr txBox="1">
            <a:spLocks/>
          </p:cNvSpPr>
          <p:nvPr/>
        </p:nvSpPr>
        <p:spPr>
          <a:xfrm>
            <a:off x="4655976" y="4373628"/>
            <a:ext cx="6454344" cy="178467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1900"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Visualizing Mission Outcomes: Success Rates Across Primary Launch Sites</a:t>
            </a:r>
          </a:p>
        </p:txBody>
      </p:sp>
      <p:sp>
        <p:nvSpPr>
          <p:cNvPr id="2" name="Content Placeholder 4">
            <a:extLst>
              <a:ext uri="{FF2B5EF4-FFF2-40B4-BE49-F238E27FC236}">
                <a16:creationId xmlns:a16="http://schemas.microsoft.com/office/drawing/2014/main" id="{F068B5C4-2829-36F9-5DC1-6EF2F61EC2B1}"/>
              </a:ext>
            </a:extLst>
          </p:cNvPr>
          <p:cNvSpPr txBox="1">
            <a:spLocks/>
          </p:cNvSpPr>
          <p:nvPr/>
        </p:nvSpPr>
        <p:spPr>
          <a:xfrm>
            <a:off x="770011" y="1529571"/>
            <a:ext cx="3885966" cy="4789779"/>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latin typeface="Abadi" panose="020B0604020104020204" pitchFamily="34" charset="0"/>
              </a:rPr>
              <a:t>CCAFS LC-40 has the lowest success rate, with a significantly higher number of failed landings (red markers), particularly in early missions, as shown in the screenshot.</a:t>
            </a:r>
          </a:p>
          <a:p>
            <a:pPr>
              <a:lnSpc>
                <a:spcPct val="100000"/>
              </a:lnSpc>
              <a:spcBef>
                <a:spcPts val="1400"/>
              </a:spcBef>
            </a:pPr>
            <a:r>
              <a:rPr lang="en-US" sz="1400" dirty="0">
                <a:latin typeface="Abadi" panose="020B0604020104020204" pitchFamily="34" charset="0"/>
              </a:rPr>
              <a:t>KSC LC-39A shows the highest success rate, with a clear majority of launches resulting in successful landings (green markers dominate).</a:t>
            </a:r>
          </a:p>
          <a:p>
            <a:pPr>
              <a:lnSpc>
                <a:spcPct val="100000"/>
              </a:lnSpc>
              <a:spcBef>
                <a:spcPts val="1400"/>
              </a:spcBef>
            </a:pPr>
            <a:r>
              <a:rPr lang="en-US" sz="1400" dirty="0">
                <a:latin typeface="Abadi" panose="020B0604020104020204" pitchFamily="34" charset="0"/>
              </a:rPr>
              <a:t>CCAFS SLC-40 also demonstrates a relatively high success rate, especially in later launches, indicating operational improvement over time.</a:t>
            </a:r>
          </a:p>
          <a:p>
            <a:pPr>
              <a:lnSpc>
                <a:spcPct val="100000"/>
              </a:lnSpc>
              <a:spcBef>
                <a:spcPts val="1400"/>
              </a:spcBef>
            </a:pPr>
            <a:r>
              <a:rPr lang="en-US" sz="1400" dirty="0">
                <a:latin typeface="Abadi" panose="020B0604020104020204" pitchFamily="34" charset="0"/>
              </a:rPr>
              <a:t>VAFB SLC-4E exhibits a more balanced mix of successes and failures, resulting in a moderate overall success rate compared to Florida-based sites.</a:t>
            </a:r>
          </a:p>
          <a:p>
            <a:pPr>
              <a:lnSpc>
                <a:spcPct val="100000"/>
              </a:lnSpc>
              <a:spcBef>
                <a:spcPts val="1400"/>
              </a:spcBef>
            </a:pPr>
            <a:r>
              <a:rPr lang="en-US" sz="1400" dirty="0">
                <a:latin typeface="Abadi" panose="020B0604020104020204" pitchFamily="34" charset="0"/>
              </a:rPr>
              <a:t>Overall, Florida launch sites (KSC LC-39A and CCAFS SLC-40) outperform Vandenberg (VAFB SLC-4E) in landing success, suggesting advantages related to mission profile, recovery strategy, or operational maturity.</a:t>
            </a:r>
          </a:p>
          <a:p>
            <a:pPr marL="0" indent="0">
              <a:lnSpc>
                <a:spcPct val="100000"/>
              </a:lnSpc>
              <a:spcBef>
                <a:spcPts val="1400"/>
              </a:spcBef>
              <a:buNone/>
            </a:pPr>
            <a:r>
              <a:rPr lang="en-US" sz="1400" dirty="0">
                <a:latin typeface="Abadi" panose="020B0604020104020204" pitchFamily="34" charset="0"/>
              </a:rPr>
              <a:t>*for the remaining launch sites, please refer to the interactive map included in the notebook for this activity, accessible via the GitHub link provided in the previous section.</a:t>
            </a:r>
          </a:p>
        </p:txBody>
      </p:sp>
      <p:pic>
        <p:nvPicPr>
          <p:cNvPr id="6" name="Picture 5">
            <a:extLst>
              <a:ext uri="{FF2B5EF4-FFF2-40B4-BE49-F238E27FC236}">
                <a16:creationId xmlns:a16="http://schemas.microsoft.com/office/drawing/2014/main" id="{2E3A3984-8151-3A1E-77BD-8018610E6AF0}"/>
              </a:ext>
            </a:extLst>
          </p:cNvPr>
          <p:cNvPicPr>
            <a:picLocks noChangeAspect="1"/>
          </p:cNvPicPr>
          <p:nvPr/>
        </p:nvPicPr>
        <p:blipFill>
          <a:blip r:embed="rId3"/>
          <a:stretch>
            <a:fillRect/>
          </a:stretch>
        </p:blipFill>
        <p:spPr>
          <a:xfrm>
            <a:off x="4984587" y="1420791"/>
            <a:ext cx="4922584" cy="2707591"/>
          </a:xfrm>
          <a:prstGeom prst="rect">
            <a:avLst/>
          </a:prstGeom>
        </p:spPr>
      </p:pic>
      <p:pic>
        <p:nvPicPr>
          <p:cNvPr id="9" name="Picture 8">
            <a:extLst>
              <a:ext uri="{FF2B5EF4-FFF2-40B4-BE49-F238E27FC236}">
                <a16:creationId xmlns:a16="http://schemas.microsoft.com/office/drawing/2014/main" id="{26E3F7BD-0FEB-5097-B8A4-EAFCB31E2458}"/>
              </a:ext>
            </a:extLst>
          </p:cNvPr>
          <p:cNvPicPr>
            <a:picLocks noChangeAspect="1"/>
          </p:cNvPicPr>
          <p:nvPr/>
        </p:nvPicPr>
        <p:blipFill>
          <a:blip r:embed="rId4"/>
          <a:stretch>
            <a:fillRect/>
          </a:stretch>
        </p:blipFill>
        <p:spPr>
          <a:xfrm>
            <a:off x="5805906" y="3894223"/>
            <a:ext cx="4922584" cy="272118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451DB7B-5CFF-741E-1244-E511A19AF01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05EAF5-1619-BC01-432D-CD3027BBFD27}"/>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9C0695C8-2F64-3832-E17A-F8FD6E04B521}"/>
              </a:ext>
            </a:extLst>
          </p:cNvPr>
          <p:cNvSpPr txBox="1">
            <a:spLocks/>
          </p:cNvSpPr>
          <p:nvPr/>
        </p:nvSpPr>
        <p:spPr>
          <a:xfrm>
            <a:off x="770011" y="1502229"/>
            <a:ext cx="10515600" cy="452334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and KNN achieved the highest test accuracy (83.3%) with identical confusion matrices, indicating consistent and stable predictions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showed lower performance (77.8%), suggesting reduced generalization on the available dataset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was selected as the final model due to its strong performance, simplicity, and interpretability</a:t>
            </a:r>
          </a:p>
          <a:p>
            <a:pPr>
              <a:lnSpc>
                <a:spcPct val="100000"/>
              </a:lnSpc>
              <a:spcBef>
                <a:spcPts val="1400"/>
              </a:spcBef>
            </a:pPr>
            <a:r>
              <a:rPr lang="en-US" sz="2200" dirty="0">
                <a:solidFill>
                  <a:schemeClr val="accent3">
                    <a:lumMod val="25000"/>
                  </a:schemeClr>
                </a:solidFill>
                <a:latin typeface="Abadi" panose="020B0604020104020204" pitchFamily="34" charset="0"/>
              </a:rPr>
              <a:t>Overall, the project demonstrates that Falcon 9 first-stage landing success can be reliably predicted, supporting data-driven cost estimation and competitive launch analysis</a:t>
            </a:r>
          </a:p>
        </p:txBody>
      </p:sp>
      <p:sp>
        <p:nvSpPr>
          <p:cNvPr id="19" name="Title 1">
            <a:extLst>
              <a:ext uri="{FF2B5EF4-FFF2-40B4-BE49-F238E27FC236}">
                <a16:creationId xmlns:a16="http://schemas.microsoft.com/office/drawing/2014/main" id="{09DC2CFD-F508-E6A0-2DC9-E55D6C55376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29729159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a:t>
            </a:r>
          </a:p>
        </p:txBody>
      </p:sp>
      <p:pic>
        <p:nvPicPr>
          <p:cNvPr id="4" name="Picture 3">
            <a:extLst>
              <a:ext uri="{FF2B5EF4-FFF2-40B4-BE49-F238E27FC236}">
                <a16:creationId xmlns:a16="http://schemas.microsoft.com/office/drawing/2014/main" id="{A5D9B2E1-7A1F-BF0E-C67C-DC5D78AC01AD}"/>
              </a:ext>
            </a:extLst>
          </p:cNvPr>
          <p:cNvPicPr>
            <a:picLocks noChangeAspect="1"/>
          </p:cNvPicPr>
          <p:nvPr/>
        </p:nvPicPr>
        <p:blipFill>
          <a:blip r:embed="rId3"/>
          <a:stretch>
            <a:fillRect/>
          </a:stretch>
        </p:blipFill>
        <p:spPr>
          <a:xfrm>
            <a:off x="5030233" y="1825624"/>
            <a:ext cx="6106088" cy="3181937"/>
          </a:xfrm>
          <a:prstGeom prst="rect">
            <a:avLst/>
          </a:prstGeom>
        </p:spPr>
      </p:pic>
      <p:sp>
        <p:nvSpPr>
          <p:cNvPr id="6" name="Content Placeholder 4">
            <a:extLst>
              <a:ext uri="{FF2B5EF4-FFF2-40B4-BE49-F238E27FC236}">
                <a16:creationId xmlns:a16="http://schemas.microsoft.com/office/drawing/2014/main" id="{A2F21BDD-6572-170D-D3BB-75237B1AD1A1}"/>
              </a:ext>
            </a:extLst>
          </p:cNvPr>
          <p:cNvSpPr txBox="1">
            <a:spLocks/>
          </p:cNvSpPr>
          <p:nvPr/>
        </p:nvSpPr>
        <p:spPr>
          <a:xfrm>
            <a:off x="734028" y="1615595"/>
            <a:ext cx="3885966" cy="478977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latin typeface="Abadi" panose="020B0604020104020204" pitchFamily="34" charset="0"/>
              </a:rPr>
              <a:t>The launch sites are intentionally placed as close to the coastline as possible. Such an example is the CCAFS LC 40, located just 1.08 km away from the coastline.</a:t>
            </a:r>
          </a:p>
          <a:p>
            <a:pPr>
              <a:lnSpc>
                <a:spcPct val="100000"/>
              </a:lnSpc>
              <a:spcBef>
                <a:spcPts val="1400"/>
              </a:spcBef>
            </a:pPr>
            <a:r>
              <a:rPr lang="en-US" sz="1400" dirty="0">
                <a:latin typeface="Abadi" panose="020B0604020104020204" pitchFamily="34" charset="0"/>
              </a:rPr>
              <a:t>Launch sites are located near railways to facilitate the delivery of heavy equipment and rocket stages that are too large for standard road transport. The closest railway to CCAFS LC 40 is just 1.69 km away.</a:t>
            </a:r>
          </a:p>
          <a:p>
            <a:pPr>
              <a:lnSpc>
                <a:spcPct val="100000"/>
              </a:lnSpc>
              <a:spcBef>
                <a:spcPts val="1400"/>
              </a:spcBef>
            </a:pPr>
            <a:r>
              <a:rPr lang="en-US" sz="1400" dirty="0">
                <a:latin typeface="Abadi" panose="020B0604020104020204" pitchFamily="34" charset="0"/>
              </a:rPr>
              <a:t>Close access to major highways (such as Florida State Road A1A or CA-1) is essential for the daily commute of thousands of employees and the logistics of smaller hardware components. The closest highway to CCAFS LC 40 is just 2.15 km away.</a:t>
            </a:r>
          </a:p>
          <a:p>
            <a:pPr>
              <a:lnSpc>
                <a:spcPct val="100000"/>
              </a:lnSpc>
              <a:spcBef>
                <a:spcPts val="1400"/>
              </a:spcBef>
            </a:pPr>
            <a:r>
              <a:rPr lang="en-US" sz="1400" dirty="0">
                <a:latin typeface="Abadi" panose="020B0604020104020204" pitchFamily="34" charset="0"/>
              </a:rPr>
              <a:t>Launch sites maintain a significant "buffer zone" from major population centers. This safety margin protects residents from the acoustic impact (noise/vibration) of launches and mitigates risks in the event of a flight anomaly or explosion. Although the closest city is only 1.08 km away, the nearest neighborhood is much farther away.</a:t>
            </a:r>
          </a:p>
        </p:txBody>
      </p:sp>
      <p:sp>
        <p:nvSpPr>
          <p:cNvPr id="7" name="TextBox 6">
            <a:extLst>
              <a:ext uri="{FF2B5EF4-FFF2-40B4-BE49-F238E27FC236}">
                <a16:creationId xmlns:a16="http://schemas.microsoft.com/office/drawing/2014/main" id="{2CD5D2FC-AED3-CB1E-0F61-430A0FC7FF20}"/>
              </a:ext>
            </a:extLst>
          </p:cNvPr>
          <p:cNvSpPr txBox="1"/>
          <p:nvPr/>
        </p:nvSpPr>
        <p:spPr>
          <a:xfrm>
            <a:off x="5337110" y="5178490"/>
            <a:ext cx="5281127" cy="461665"/>
          </a:xfrm>
          <a:prstGeom prst="rect">
            <a:avLst/>
          </a:prstGeom>
          <a:noFill/>
        </p:spPr>
        <p:txBody>
          <a:bodyPr wrap="square" rtlCol="0">
            <a:spAutoFit/>
          </a:bodyPr>
          <a:lstStyle/>
          <a:p>
            <a:r>
              <a:rPr lang="en-PH" sz="1200" dirty="0">
                <a:latin typeface="Abadi" panose="020B0604020104020204" pitchFamily="34" charset="0"/>
              </a:rPr>
              <a:t>*</a:t>
            </a:r>
            <a:r>
              <a:rPr lang="en-US" sz="1200" dirty="0">
                <a:latin typeface="Abadi" panose="020B0604020104020204" pitchFamily="34" charset="0"/>
              </a:rPr>
              <a:t>Additional interactive maps are available in the notebook for this part of the project uploaded at GitHub (the link is given at the previous section.</a:t>
            </a:r>
            <a:endParaRPr lang="en-PH" sz="1200" dirty="0">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204" y="4668642"/>
            <a:ext cx="9745589" cy="1614294"/>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pie chart breaks down the total volume of successful launches (Class 1) contributed by each site. KSC LC-39A typically accounts for the largest "slice" of total successes in these datasets, reflecting its role as a primary high-cadence site for SpaceX. CCAFS SLC-40 often shows the highest total mission count, but because it handled many early development flights, its share of the total "success pie" may be lower proportionally compared to the more modern operations at KSC.</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Aggregate Mission Outcomes Across SpaceX Launch Facilities</a:t>
            </a:r>
          </a:p>
        </p:txBody>
      </p:sp>
      <p:pic>
        <p:nvPicPr>
          <p:cNvPr id="4" name="Picture 3">
            <a:extLst>
              <a:ext uri="{FF2B5EF4-FFF2-40B4-BE49-F238E27FC236}">
                <a16:creationId xmlns:a16="http://schemas.microsoft.com/office/drawing/2014/main" id="{6CD91187-526E-A174-04B6-7949EDCDBE6D}"/>
              </a:ext>
            </a:extLst>
          </p:cNvPr>
          <p:cNvPicPr>
            <a:picLocks noChangeAspect="1"/>
          </p:cNvPicPr>
          <p:nvPr/>
        </p:nvPicPr>
        <p:blipFill>
          <a:blip r:embed="rId3"/>
          <a:stretch>
            <a:fillRect/>
          </a:stretch>
        </p:blipFill>
        <p:spPr>
          <a:xfrm>
            <a:off x="480526" y="1347857"/>
            <a:ext cx="11230947" cy="306062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Top Performance Leader: Success vs. Failure Ratio at KSC LC-39A</a:t>
            </a:r>
          </a:p>
        </p:txBody>
      </p:sp>
      <p:pic>
        <p:nvPicPr>
          <p:cNvPr id="4" name="Picture 3">
            <a:extLst>
              <a:ext uri="{FF2B5EF4-FFF2-40B4-BE49-F238E27FC236}">
                <a16:creationId xmlns:a16="http://schemas.microsoft.com/office/drawing/2014/main" id="{9175A9ED-C717-79C5-326C-7D91248E1732}"/>
              </a:ext>
            </a:extLst>
          </p:cNvPr>
          <p:cNvPicPr>
            <a:picLocks noChangeAspect="1"/>
          </p:cNvPicPr>
          <p:nvPr/>
        </p:nvPicPr>
        <p:blipFill>
          <a:blip r:embed="rId3"/>
          <a:stretch>
            <a:fillRect/>
          </a:stretch>
        </p:blipFill>
        <p:spPr>
          <a:xfrm>
            <a:off x="303245" y="1438324"/>
            <a:ext cx="11585510" cy="3019983"/>
          </a:xfrm>
          <a:prstGeom prst="rect">
            <a:avLst/>
          </a:prstGeom>
        </p:spPr>
      </p:pic>
      <p:sp>
        <p:nvSpPr>
          <p:cNvPr id="6" name="Content Placeholder 4">
            <a:extLst>
              <a:ext uri="{FF2B5EF4-FFF2-40B4-BE49-F238E27FC236}">
                <a16:creationId xmlns:a16="http://schemas.microsoft.com/office/drawing/2014/main" id="{6CE9C587-E634-2C3D-BABC-560D857E9A0D}"/>
              </a:ext>
            </a:extLst>
          </p:cNvPr>
          <p:cNvSpPr txBox="1">
            <a:spLocks/>
          </p:cNvSpPr>
          <p:nvPr/>
        </p:nvSpPr>
        <p:spPr>
          <a:xfrm>
            <a:off x="1223204" y="4705056"/>
            <a:ext cx="9745589" cy="1614294"/>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This chart focuses exclusively on the site with the best performance (KSC LC-39A), showing a direct comparison between successful (Class 1) and failed (Class 0) outcomes. For this specific site, the chart is dominated by success. Data indicates that KSC LC-39A has achieved success rates as high as 77% depending on the specific flight window analyzed, significantly outperforming earlier sites like SLC-40.</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Mass, Booster Version, and Mission Success</a:t>
            </a:r>
          </a:p>
        </p:txBody>
      </p:sp>
      <p:pic>
        <p:nvPicPr>
          <p:cNvPr id="4" name="Picture 3">
            <a:extLst>
              <a:ext uri="{FF2B5EF4-FFF2-40B4-BE49-F238E27FC236}">
                <a16:creationId xmlns:a16="http://schemas.microsoft.com/office/drawing/2014/main" id="{F2FDDE8B-B601-F0B5-1CE3-60E572517508}"/>
              </a:ext>
            </a:extLst>
          </p:cNvPr>
          <p:cNvPicPr>
            <a:picLocks noChangeAspect="1"/>
          </p:cNvPicPr>
          <p:nvPr/>
        </p:nvPicPr>
        <p:blipFill>
          <a:blip r:embed="rId3"/>
          <a:stretch>
            <a:fillRect/>
          </a:stretch>
        </p:blipFill>
        <p:spPr>
          <a:xfrm>
            <a:off x="770011" y="1353722"/>
            <a:ext cx="7686092" cy="2611004"/>
          </a:xfrm>
          <a:prstGeom prst="rect">
            <a:avLst/>
          </a:prstGeom>
        </p:spPr>
      </p:pic>
      <p:pic>
        <p:nvPicPr>
          <p:cNvPr id="7" name="Picture 6">
            <a:extLst>
              <a:ext uri="{FF2B5EF4-FFF2-40B4-BE49-F238E27FC236}">
                <a16:creationId xmlns:a16="http://schemas.microsoft.com/office/drawing/2014/main" id="{CCAFD97E-3114-7DA6-3902-93B54C3EF017}"/>
              </a:ext>
            </a:extLst>
          </p:cNvPr>
          <p:cNvPicPr>
            <a:picLocks noChangeAspect="1"/>
          </p:cNvPicPr>
          <p:nvPr/>
        </p:nvPicPr>
        <p:blipFill>
          <a:blip r:embed="rId4"/>
          <a:stretch>
            <a:fillRect/>
          </a:stretch>
        </p:blipFill>
        <p:spPr>
          <a:xfrm>
            <a:off x="770011" y="4075255"/>
            <a:ext cx="7686092" cy="2595576"/>
          </a:xfrm>
          <a:prstGeom prst="rect">
            <a:avLst/>
          </a:prstGeom>
        </p:spPr>
      </p:pic>
      <p:sp>
        <p:nvSpPr>
          <p:cNvPr id="8" name="TextBox 7">
            <a:extLst>
              <a:ext uri="{FF2B5EF4-FFF2-40B4-BE49-F238E27FC236}">
                <a16:creationId xmlns:a16="http://schemas.microsoft.com/office/drawing/2014/main" id="{6ED081F9-C093-97DF-D7DE-92BA00A7FE71}"/>
              </a:ext>
            </a:extLst>
          </p:cNvPr>
          <p:cNvSpPr txBox="1"/>
          <p:nvPr/>
        </p:nvSpPr>
        <p:spPr>
          <a:xfrm>
            <a:off x="8556171" y="1657851"/>
            <a:ext cx="3079102" cy="3970318"/>
          </a:xfrm>
          <a:prstGeom prst="rect">
            <a:avLst/>
          </a:prstGeom>
          <a:noFill/>
        </p:spPr>
        <p:txBody>
          <a:bodyPr wrap="square" rtlCol="0">
            <a:spAutoFit/>
          </a:bodyPr>
          <a:lstStyle/>
          <a:p>
            <a:r>
              <a:rPr lang="en-US" sz="1400" dirty="0">
                <a:latin typeface="Abadi" panose="020B0604020104020204" pitchFamily="34" charset="0"/>
              </a:rPr>
              <a:t>These scatter plots use a range slider to filter missions by payload mass (kg) while color-coding results by Booster Version (e.g., v1.1, FT, B4, B5).</a:t>
            </a:r>
          </a:p>
          <a:p>
            <a:pPr marL="285750" indent="-285750">
              <a:buFont typeface="Arial" panose="020B0604020202020204" pitchFamily="34" charset="0"/>
              <a:buChar char="•"/>
            </a:pPr>
            <a:r>
              <a:rPr lang="en-US" sz="1400" dirty="0">
                <a:latin typeface="Abadi" panose="020B0604020104020204" pitchFamily="34" charset="0"/>
              </a:rPr>
              <a:t>The Block 5 (B5) booster version has the highest success rate.</a:t>
            </a:r>
          </a:p>
          <a:p>
            <a:pPr marL="285750" indent="-285750">
              <a:buFont typeface="Arial" panose="020B0604020202020204" pitchFamily="34" charset="0"/>
              <a:buChar char="•"/>
            </a:pPr>
            <a:r>
              <a:rPr lang="en-US" sz="1400" dirty="0">
                <a:latin typeface="Abadi" panose="020B0604020104020204" pitchFamily="34" charset="0"/>
              </a:rPr>
              <a:t>Success is consistently high for heavy payloads particularly for missions to Very Low Earth Orbit (VLEO) using the Block 5 boosters.</a:t>
            </a:r>
          </a:p>
          <a:p>
            <a:pPr marL="285750" indent="-285750">
              <a:buFont typeface="Arial" panose="020B0604020202020204" pitchFamily="34" charset="0"/>
              <a:buChar char="•"/>
            </a:pPr>
            <a:r>
              <a:rPr lang="en-US" sz="1400" dirty="0">
                <a:latin typeface="Abadi" panose="020B0604020104020204" pitchFamily="34" charset="0"/>
              </a:rPr>
              <a:t>Earlier versions like v1.1 show a higher concentration of "Class 0" failures, primarily at lower payload ranges representing the developmental phase of booster landing technology.</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491068" cy="381158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a:rPr>
              <a:t>Logistic Regression, SVM, and KNN achieved the highest accuracy (83.3%); The Decision Tree model only scored 77.8% accuracy.</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was selected as the final model due to:</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Comparable accuracy</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Simplicity and interpretability</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Lower computational complexity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1" name="Picture 10">
            <a:extLst>
              <a:ext uri="{FF2B5EF4-FFF2-40B4-BE49-F238E27FC236}">
                <a16:creationId xmlns:a16="http://schemas.microsoft.com/office/drawing/2014/main" id="{5FBDED90-8232-E46B-8646-8D2558CB0BCA}"/>
              </a:ext>
            </a:extLst>
          </p:cNvPr>
          <p:cNvPicPr>
            <a:picLocks noChangeAspect="1"/>
          </p:cNvPicPr>
          <p:nvPr/>
        </p:nvPicPr>
        <p:blipFill>
          <a:blip r:embed="rId3"/>
          <a:stretch>
            <a:fillRect/>
          </a:stretch>
        </p:blipFill>
        <p:spPr>
          <a:xfrm>
            <a:off x="5498089" y="1648598"/>
            <a:ext cx="5413259" cy="451714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0EE8B4B3-6198-1CFC-FE2E-129582710783}"/>
              </a:ext>
            </a:extLst>
          </p:cNvPr>
          <p:cNvSpPr txBox="1">
            <a:spLocks/>
          </p:cNvSpPr>
          <p:nvPr/>
        </p:nvSpPr>
        <p:spPr>
          <a:xfrm>
            <a:off x="770011" y="2082114"/>
            <a:ext cx="4491068" cy="3811588"/>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12 successful landings were correctly predicted as landed (True Positives).</a:t>
            </a:r>
          </a:p>
          <a:p>
            <a:pPr>
              <a:lnSpc>
                <a:spcPct val="100000"/>
              </a:lnSpc>
              <a:spcBef>
                <a:spcPts val="1400"/>
              </a:spcBef>
            </a:pPr>
            <a:r>
              <a:rPr lang="en-US" sz="2200" dirty="0">
                <a:solidFill>
                  <a:schemeClr val="accent3">
                    <a:lumMod val="25000"/>
                  </a:schemeClr>
                </a:solidFill>
                <a:latin typeface="Abadi" panose="020B0604020104020204" pitchFamily="34" charset="0"/>
              </a:rPr>
              <a:t>3 failed landings were correctly predicted as failures (True Negatives).</a:t>
            </a:r>
          </a:p>
          <a:p>
            <a:pPr>
              <a:lnSpc>
                <a:spcPct val="100000"/>
              </a:lnSpc>
              <a:spcBef>
                <a:spcPts val="1400"/>
              </a:spcBef>
            </a:pPr>
            <a:r>
              <a:rPr lang="en-US" sz="2200" dirty="0">
                <a:solidFill>
                  <a:schemeClr val="accent3">
                    <a:lumMod val="25000"/>
                  </a:schemeClr>
                </a:solidFill>
                <a:latin typeface="Abadi" panose="020B0604020104020204" pitchFamily="34" charset="0"/>
              </a:rPr>
              <a:t>3 failed landings were misclassified as successful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No successful landings were misclassified as failures (False Negatives = 0).</a:t>
            </a:r>
          </a:p>
          <a:p>
            <a:pPr>
              <a:lnSpc>
                <a:spcPct val="100000"/>
              </a:lnSpc>
              <a:spcBef>
                <a:spcPts val="1400"/>
              </a:spcBef>
            </a:pPr>
            <a:r>
              <a:rPr lang="en-US" sz="2200" dirty="0">
                <a:solidFill>
                  <a:schemeClr val="accent3">
                    <a:lumMod val="25000"/>
                  </a:schemeClr>
                </a:solidFill>
                <a:latin typeface="Abadi" panose="020B0604020104020204" pitchFamily="34" charset="0"/>
              </a:rPr>
              <a:t>The models demonstrate excellent recall for successful landings, meaning they consistently identify successful outcomes.</a:t>
            </a:r>
          </a:p>
          <a:p>
            <a:pPr>
              <a:lnSpc>
                <a:spcPct val="100000"/>
              </a:lnSpc>
              <a:spcBef>
                <a:spcPts val="1400"/>
              </a:spcBef>
            </a:pPr>
            <a:r>
              <a:rPr lang="en-US" sz="2200" dirty="0">
                <a:solidFill>
                  <a:schemeClr val="accent3">
                    <a:lumMod val="25000"/>
                  </a:schemeClr>
                </a:solidFill>
                <a:latin typeface="Abadi" panose="020B0604020104020204" pitchFamily="34" charset="0"/>
              </a:rPr>
              <a:t>There is some confusion in predicting failures, where a few failed landings are predicted as successful.</a:t>
            </a:r>
          </a:p>
        </p:txBody>
      </p:sp>
      <p:pic>
        <p:nvPicPr>
          <p:cNvPr id="6" name="Picture 5">
            <a:extLst>
              <a:ext uri="{FF2B5EF4-FFF2-40B4-BE49-F238E27FC236}">
                <a16:creationId xmlns:a16="http://schemas.microsoft.com/office/drawing/2014/main" id="{852B578C-3E5F-16C2-859A-E087CE0A5BF9}"/>
              </a:ext>
            </a:extLst>
          </p:cNvPr>
          <p:cNvPicPr>
            <a:picLocks noChangeAspect="1"/>
          </p:cNvPicPr>
          <p:nvPr/>
        </p:nvPicPr>
        <p:blipFill>
          <a:blip r:embed="rId3"/>
          <a:stretch>
            <a:fillRect/>
          </a:stretch>
        </p:blipFill>
        <p:spPr>
          <a:xfrm>
            <a:off x="5605800" y="1636444"/>
            <a:ext cx="5852172" cy="438912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401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success is strongly influenced by launch site location, payload mass, and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KSC LC-39A and VAFB SLC-4E show higher success rates compared to other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Classification models (</a:t>
            </a:r>
            <a:r>
              <a:rPr lang="en-US" sz="2200" dirty="0" err="1">
                <a:solidFill>
                  <a:schemeClr val="accent3">
                    <a:lumMod val="25000"/>
                  </a:schemeClr>
                </a:solidFill>
                <a:latin typeface="Abadi" panose="020B0604020104020204" pitchFamily="34" charset="0"/>
              </a:rPr>
              <a:t>LogReg</a:t>
            </a:r>
            <a:r>
              <a:rPr lang="en-US" sz="2200" dirty="0">
                <a:solidFill>
                  <a:schemeClr val="accent3">
                    <a:lumMod val="25000"/>
                  </a:schemeClr>
                </a:solidFill>
                <a:latin typeface="Abadi" panose="020B0604020104020204" pitchFamily="34" charset="0"/>
              </a:rPr>
              <a:t>, SVM, and KNN) achieved high accuracy, with excellent detection of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Confusion matrix results show zero missed successful landings, indicating strong recall for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Minor misclassification occurs for failed landings, suggesting room for improvement in failure prediction.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9507DE63-D232-C459-A6AA-D89D4C536E62}"/>
              </a:ext>
            </a:extLst>
          </p:cNvPr>
          <p:cNvPicPr>
            <a:picLocks noChangeAspect="1"/>
          </p:cNvPicPr>
          <p:nvPr/>
        </p:nvPicPr>
        <p:blipFill>
          <a:blip r:embed="rId4"/>
          <a:stretch>
            <a:fillRect/>
          </a:stretch>
        </p:blipFill>
        <p:spPr>
          <a:xfrm>
            <a:off x="866745" y="1423220"/>
            <a:ext cx="8028364" cy="5136202"/>
          </a:xfrm>
          <a:prstGeom prst="rect">
            <a:avLst/>
          </a:prstGeom>
        </p:spPr>
      </p:pic>
      <p:sp>
        <p:nvSpPr>
          <p:cNvPr id="7" name="TextBox 6">
            <a:extLst>
              <a:ext uri="{FF2B5EF4-FFF2-40B4-BE49-F238E27FC236}">
                <a16:creationId xmlns:a16="http://schemas.microsoft.com/office/drawing/2014/main" id="{95D7277A-2C41-355B-BBE0-D4BCB0BF609B}"/>
              </a:ext>
            </a:extLst>
          </p:cNvPr>
          <p:cNvSpPr txBox="1"/>
          <p:nvPr/>
        </p:nvSpPr>
        <p:spPr>
          <a:xfrm>
            <a:off x="9088016" y="1595535"/>
            <a:ext cx="2034074" cy="1477328"/>
          </a:xfrm>
          <a:prstGeom prst="rect">
            <a:avLst/>
          </a:prstGeom>
          <a:noFill/>
        </p:spPr>
        <p:txBody>
          <a:bodyPr wrap="square" rtlCol="0">
            <a:spAutoFit/>
          </a:bodyPr>
          <a:lstStyle/>
          <a:p>
            <a:r>
              <a:rPr lang="en-PH" dirty="0">
                <a:latin typeface="Abadi" panose="020B0604020104020204" pitchFamily="34" charset="0"/>
              </a:rPr>
              <a:t>A snippet of the JSON file containing </a:t>
            </a:r>
            <a:r>
              <a:rPr lang="en-US" dirty="0"/>
              <a:t>rocket launch data from SpaceX API</a:t>
            </a:r>
            <a:endParaRPr lang="en-PH" dirty="0">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BDEDF873-5F46-03CA-8961-AF8FFA3CA494}"/>
              </a:ext>
            </a:extLst>
          </p:cNvPr>
          <p:cNvSpPr txBox="1">
            <a:spLocks/>
          </p:cNvSpPr>
          <p:nvPr/>
        </p:nvSpPr>
        <p:spPr>
          <a:xfrm>
            <a:off x="770011" y="1502229"/>
            <a:ext cx="10515600" cy="4523343"/>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SpaceX’s Falcon 9 launch system significantly reduces launch costs through first-stage reusability</a:t>
            </a:r>
          </a:p>
          <a:p>
            <a:pPr>
              <a:lnSpc>
                <a:spcPct val="100000"/>
              </a:lnSpc>
              <a:spcBef>
                <a:spcPts val="1400"/>
              </a:spcBef>
            </a:pPr>
            <a:r>
              <a:rPr lang="en-US" sz="2200" dirty="0">
                <a:solidFill>
                  <a:schemeClr val="accent3">
                    <a:lumMod val="25000"/>
                  </a:schemeClr>
                </a:solidFill>
                <a:latin typeface="Abadi" panose="020B0604020104020204" pitchFamily="34" charset="0"/>
              </a:rPr>
              <a:t>Falcon 9 launches are advertised at approximately $62 million, compared to $165 million or more from competing providers</a:t>
            </a:r>
          </a:p>
          <a:p>
            <a:pPr>
              <a:lnSpc>
                <a:spcPct val="100000"/>
              </a:lnSpc>
              <a:spcBef>
                <a:spcPts val="1400"/>
              </a:spcBef>
            </a:pPr>
            <a:r>
              <a:rPr lang="en-US" sz="2200" dirty="0">
                <a:solidFill>
                  <a:schemeClr val="accent3">
                    <a:lumMod val="25000"/>
                  </a:schemeClr>
                </a:solidFill>
                <a:latin typeface="Abadi" panose="020B0604020104020204" pitchFamily="34" charset="0"/>
              </a:rPr>
              <a:t>The primary source of cost savings is SpaceX’s ability to successfully land and reuse the first-stage booster</a:t>
            </a:r>
          </a:p>
          <a:p>
            <a:pPr>
              <a:lnSpc>
                <a:spcPct val="100000"/>
              </a:lnSpc>
              <a:spcBef>
                <a:spcPts val="1400"/>
              </a:spcBef>
            </a:pPr>
            <a:r>
              <a:rPr lang="en-US" sz="2200" dirty="0">
                <a:solidFill>
                  <a:schemeClr val="accent3">
                    <a:lumMod val="25000"/>
                  </a:schemeClr>
                </a:solidFill>
                <a:latin typeface="Abadi" panose="020B0604020104020204" pitchFamily="34" charset="0"/>
              </a:rPr>
              <a:t>Accurately predicting first-stage landing success enables estimation of true launch costs</a:t>
            </a:r>
          </a:p>
          <a:p>
            <a:pPr>
              <a:lnSpc>
                <a:spcPct val="100000"/>
              </a:lnSpc>
              <a:spcBef>
                <a:spcPts val="1400"/>
              </a:spcBef>
            </a:pPr>
            <a:r>
              <a:rPr lang="en-US" sz="2200" dirty="0">
                <a:solidFill>
                  <a:schemeClr val="accent3">
                    <a:lumMod val="25000"/>
                  </a:schemeClr>
                </a:solidFill>
                <a:latin typeface="Abadi" panose="020B0604020104020204" pitchFamily="34" charset="0"/>
              </a:rPr>
              <a:t>Such predictions provide valuable insights for competing aerospace companies when bidding against SpaceX for launch contracts</a:t>
            </a:r>
          </a:p>
          <a:p>
            <a:pPr>
              <a:lnSpc>
                <a:spcPct val="100000"/>
              </a:lnSpc>
              <a:spcBef>
                <a:spcPts val="1400"/>
              </a:spcBef>
            </a:pPr>
            <a:r>
              <a:rPr lang="en-US" sz="2200" dirty="0">
                <a:solidFill>
                  <a:schemeClr val="accent3">
                    <a:lumMod val="25000"/>
                  </a:schemeClr>
                </a:solidFill>
                <a:latin typeface="Abadi" panose="020B0604020104020204" pitchFamily="34" charset="0"/>
              </a:rPr>
              <a:t>This capstone project applies data analytics and machine learning techniques to predict Falcon 9 first-stage landing outcomes</a:t>
            </a:r>
          </a:p>
        </p:txBody>
      </p:sp>
    </p:spTree>
    <p:extLst>
      <p:ext uri="{BB962C8B-B14F-4D97-AF65-F5344CB8AC3E}">
        <p14:creationId xmlns:p14="http://schemas.microsoft.com/office/powerpoint/2010/main" val="2560061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C69C7B3-597B-7427-F6CB-1282CBD56A24}"/>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3DB98DC-2D9F-8C42-C9C5-9E8DCBB28695}"/>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1" name="Title 1">
            <a:extLst>
              <a:ext uri="{FF2B5EF4-FFF2-40B4-BE49-F238E27FC236}">
                <a16:creationId xmlns:a16="http://schemas.microsoft.com/office/drawing/2014/main" id="{933AA7EF-89E3-89AF-93C9-4AF82F8D6B1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5D42B9A2-7EEF-C96D-A130-DBD4DCF7810F}"/>
              </a:ext>
            </a:extLst>
          </p:cNvPr>
          <p:cNvSpPr txBox="1"/>
          <p:nvPr/>
        </p:nvSpPr>
        <p:spPr>
          <a:xfrm>
            <a:off x="9088016" y="1595535"/>
            <a:ext cx="2034074" cy="1477328"/>
          </a:xfrm>
          <a:prstGeom prst="rect">
            <a:avLst/>
          </a:prstGeom>
          <a:noFill/>
        </p:spPr>
        <p:txBody>
          <a:bodyPr wrap="square" rtlCol="0">
            <a:spAutoFit/>
          </a:bodyPr>
          <a:lstStyle/>
          <a:p>
            <a:r>
              <a:rPr lang="en-PH" dirty="0">
                <a:latin typeface="Abadi" panose="020B0604020104020204" pitchFamily="34" charset="0"/>
              </a:rPr>
              <a:t>A snippet of the HTML table produced during web scraping via </a:t>
            </a:r>
            <a:r>
              <a:rPr lang="en-PH" dirty="0" err="1">
                <a:latin typeface="Abadi" panose="020B0604020104020204" pitchFamily="34" charset="0"/>
              </a:rPr>
              <a:t>BeautifulSoup</a:t>
            </a:r>
            <a:endParaRPr lang="en-PH" dirty="0">
              <a:latin typeface="Abadi" panose="020B0604020104020204" pitchFamily="34" charset="0"/>
            </a:endParaRPr>
          </a:p>
        </p:txBody>
      </p:sp>
      <p:pic>
        <p:nvPicPr>
          <p:cNvPr id="4" name="Picture 3">
            <a:extLst>
              <a:ext uri="{FF2B5EF4-FFF2-40B4-BE49-F238E27FC236}">
                <a16:creationId xmlns:a16="http://schemas.microsoft.com/office/drawing/2014/main" id="{A0B7C1D1-5E6E-19F4-DBCA-7FD41ADF19F9}"/>
              </a:ext>
            </a:extLst>
          </p:cNvPr>
          <p:cNvPicPr>
            <a:picLocks noChangeAspect="1"/>
          </p:cNvPicPr>
          <p:nvPr/>
        </p:nvPicPr>
        <p:blipFill>
          <a:blip r:embed="rId4"/>
          <a:stretch>
            <a:fillRect/>
          </a:stretch>
        </p:blipFill>
        <p:spPr>
          <a:xfrm>
            <a:off x="1196205" y="1365916"/>
            <a:ext cx="7817167" cy="4975181"/>
          </a:xfrm>
          <a:prstGeom prst="rect">
            <a:avLst/>
          </a:prstGeom>
        </p:spPr>
      </p:pic>
    </p:spTree>
    <p:extLst>
      <p:ext uri="{BB962C8B-B14F-4D97-AF65-F5344CB8AC3E}">
        <p14:creationId xmlns:p14="http://schemas.microsoft.com/office/powerpoint/2010/main" val="272950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21EFDBF-B0EC-8F48-78F7-670DCB063E4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B19B465-878E-32F9-6166-87F888EAA64F}"/>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1" name="Title 1">
            <a:extLst>
              <a:ext uri="{FF2B5EF4-FFF2-40B4-BE49-F238E27FC236}">
                <a16:creationId xmlns:a16="http://schemas.microsoft.com/office/drawing/2014/main" id="{AE074BB5-BBAC-89DA-306F-D91C31D253F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02488CF0-1176-1A1B-B7EA-E55FB011A989}"/>
              </a:ext>
            </a:extLst>
          </p:cNvPr>
          <p:cNvSpPr txBox="1"/>
          <p:nvPr/>
        </p:nvSpPr>
        <p:spPr>
          <a:xfrm>
            <a:off x="1481690" y="4639767"/>
            <a:ext cx="9228620" cy="369332"/>
          </a:xfrm>
          <a:prstGeom prst="rect">
            <a:avLst/>
          </a:prstGeom>
          <a:noFill/>
        </p:spPr>
        <p:txBody>
          <a:bodyPr wrap="square" rtlCol="0">
            <a:spAutoFit/>
          </a:bodyPr>
          <a:lstStyle/>
          <a:p>
            <a:r>
              <a:rPr lang="en-PH" dirty="0">
                <a:latin typeface="Abadi" panose="020B0604020104020204" pitchFamily="34" charset="0"/>
              </a:rPr>
              <a:t>Parts of </a:t>
            </a:r>
            <a:r>
              <a:rPr lang="en-PH" dirty="0" err="1">
                <a:latin typeface="Abadi" panose="020B0604020104020204" pitchFamily="34" charset="0"/>
              </a:rPr>
              <a:t>dataframe</a:t>
            </a:r>
            <a:r>
              <a:rPr lang="en-PH" dirty="0">
                <a:latin typeface="Abadi" panose="020B0604020104020204" pitchFamily="34" charset="0"/>
              </a:rPr>
              <a:t> showing created landing outcome labels during data wrangling</a:t>
            </a:r>
          </a:p>
        </p:txBody>
      </p:sp>
      <p:pic>
        <p:nvPicPr>
          <p:cNvPr id="3" name="Picture 2">
            <a:extLst>
              <a:ext uri="{FF2B5EF4-FFF2-40B4-BE49-F238E27FC236}">
                <a16:creationId xmlns:a16="http://schemas.microsoft.com/office/drawing/2014/main" id="{C8C779A5-53CD-6883-A5D1-B5872B404F2A}"/>
              </a:ext>
            </a:extLst>
          </p:cNvPr>
          <p:cNvPicPr>
            <a:picLocks noChangeAspect="1"/>
          </p:cNvPicPr>
          <p:nvPr/>
        </p:nvPicPr>
        <p:blipFill>
          <a:blip r:embed="rId4"/>
          <a:stretch>
            <a:fillRect/>
          </a:stretch>
        </p:blipFill>
        <p:spPr>
          <a:xfrm>
            <a:off x="1481690" y="1492899"/>
            <a:ext cx="9228620" cy="2926334"/>
          </a:xfrm>
          <a:prstGeom prst="rect">
            <a:avLst/>
          </a:prstGeom>
        </p:spPr>
      </p:pic>
    </p:spTree>
    <p:extLst>
      <p:ext uri="{BB962C8B-B14F-4D97-AF65-F5344CB8AC3E}">
        <p14:creationId xmlns:p14="http://schemas.microsoft.com/office/powerpoint/2010/main" val="4197452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C41BF9A-7AA3-C648-FE18-668025C02169}"/>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051A1EF-AE21-4539-7C0D-1E586FCE593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11" name="Title 1">
            <a:extLst>
              <a:ext uri="{FF2B5EF4-FFF2-40B4-BE49-F238E27FC236}">
                <a16:creationId xmlns:a16="http://schemas.microsoft.com/office/drawing/2014/main" id="{38C73D3B-840F-F064-9B0C-C8F8AED37B1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A020CFF5-C447-4F29-8DE2-1AF86B34B25A}"/>
              </a:ext>
            </a:extLst>
          </p:cNvPr>
          <p:cNvSpPr txBox="1"/>
          <p:nvPr/>
        </p:nvSpPr>
        <p:spPr>
          <a:xfrm>
            <a:off x="1481690" y="5861403"/>
            <a:ext cx="9228620" cy="369332"/>
          </a:xfrm>
          <a:prstGeom prst="rect">
            <a:avLst/>
          </a:prstGeom>
          <a:noFill/>
        </p:spPr>
        <p:txBody>
          <a:bodyPr wrap="square" rtlCol="0">
            <a:spAutoFit/>
          </a:bodyPr>
          <a:lstStyle/>
          <a:p>
            <a:r>
              <a:rPr lang="en-PH" dirty="0">
                <a:latin typeface="Abadi" panose="020B0604020104020204" pitchFamily="34" charset="0"/>
              </a:rPr>
              <a:t>Some SQL commands and their appropriate response used for EDA</a:t>
            </a:r>
          </a:p>
        </p:txBody>
      </p:sp>
      <p:pic>
        <p:nvPicPr>
          <p:cNvPr id="8" name="Picture 7">
            <a:extLst>
              <a:ext uri="{FF2B5EF4-FFF2-40B4-BE49-F238E27FC236}">
                <a16:creationId xmlns:a16="http://schemas.microsoft.com/office/drawing/2014/main" id="{56987DFE-CF8D-6242-1339-9E9BED934330}"/>
              </a:ext>
            </a:extLst>
          </p:cNvPr>
          <p:cNvPicPr>
            <a:picLocks noChangeAspect="1"/>
          </p:cNvPicPr>
          <p:nvPr/>
        </p:nvPicPr>
        <p:blipFill>
          <a:blip r:embed="rId4"/>
          <a:stretch>
            <a:fillRect/>
          </a:stretch>
        </p:blipFill>
        <p:spPr>
          <a:xfrm>
            <a:off x="1929167" y="1698207"/>
            <a:ext cx="3833192" cy="1165961"/>
          </a:xfrm>
          <a:prstGeom prst="rect">
            <a:avLst/>
          </a:prstGeom>
        </p:spPr>
      </p:pic>
      <p:pic>
        <p:nvPicPr>
          <p:cNvPr id="10" name="Picture 9">
            <a:extLst>
              <a:ext uri="{FF2B5EF4-FFF2-40B4-BE49-F238E27FC236}">
                <a16:creationId xmlns:a16="http://schemas.microsoft.com/office/drawing/2014/main" id="{7CB734E2-47D1-5223-7AAC-F4E2F6C23B62}"/>
              </a:ext>
            </a:extLst>
          </p:cNvPr>
          <p:cNvPicPr>
            <a:picLocks noChangeAspect="1"/>
          </p:cNvPicPr>
          <p:nvPr/>
        </p:nvPicPr>
        <p:blipFill>
          <a:blip r:embed="rId5"/>
          <a:stretch>
            <a:fillRect/>
          </a:stretch>
        </p:blipFill>
        <p:spPr>
          <a:xfrm>
            <a:off x="1811046" y="3993833"/>
            <a:ext cx="4069433" cy="899238"/>
          </a:xfrm>
          <a:prstGeom prst="rect">
            <a:avLst/>
          </a:prstGeom>
        </p:spPr>
      </p:pic>
      <p:pic>
        <p:nvPicPr>
          <p:cNvPr id="13" name="Picture 12">
            <a:extLst>
              <a:ext uri="{FF2B5EF4-FFF2-40B4-BE49-F238E27FC236}">
                <a16:creationId xmlns:a16="http://schemas.microsoft.com/office/drawing/2014/main" id="{DEDBBDA2-7B36-DF7E-2A6B-73D62E7D05EF}"/>
              </a:ext>
            </a:extLst>
          </p:cNvPr>
          <p:cNvPicPr>
            <a:picLocks noChangeAspect="1"/>
          </p:cNvPicPr>
          <p:nvPr/>
        </p:nvPicPr>
        <p:blipFill>
          <a:blip r:embed="rId6"/>
          <a:stretch>
            <a:fillRect/>
          </a:stretch>
        </p:blipFill>
        <p:spPr>
          <a:xfrm>
            <a:off x="7008813" y="3011292"/>
            <a:ext cx="2522439" cy="2606266"/>
          </a:xfrm>
          <a:prstGeom prst="rect">
            <a:avLst/>
          </a:prstGeom>
        </p:spPr>
      </p:pic>
      <p:pic>
        <p:nvPicPr>
          <p:cNvPr id="15" name="Picture 14">
            <a:extLst>
              <a:ext uri="{FF2B5EF4-FFF2-40B4-BE49-F238E27FC236}">
                <a16:creationId xmlns:a16="http://schemas.microsoft.com/office/drawing/2014/main" id="{636EEF7C-F27A-470E-6E7A-786F55B5D7F4}"/>
              </a:ext>
            </a:extLst>
          </p:cNvPr>
          <p:cNvPicPr>
            <a:picLocks noChangeAspect="1"/>
          </p:cNvPicPr>
          <p:nvPr/>
        </p:nvPicPr>
        <p:blipFill>
          <a:blip r:embed="rId7"/>
          <a:stretch>
            <a:fillRect/>
          </a:stretch>
        </p:blipFill>
        <p:spPr>
          <a:xfrm>
            <a:off x="6429642" y="1831569"/>
            <a:ext cx="3680779" cy="899238"/>
          </a:xfrm>
          <a:prstGeom prst="rect">
            <a:avLst/>
          </a:prstGeom>
        </p:spPr>
      </p:pic>
    </p:spTree>
    <p:extLst>
      <p:ext uri="{BB962C8B-B14F-4D97-AF65-F5344CB8AC3E}">
        <p14:creationId xmlns:p14="http://schemas.microsoft.com/office/powerpoint/2010/main" val="3540470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A220129-5BB9-DD7C-68C8-1473B983260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3660229-2184-2374-9EDC-C52E5DF1DF73}"/>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11" name="Title 1">
            <a:extLst>
              <a:ext uri="{FF2B5EF4-FFF2-40B4-BE49-F238E27FC236}">
                <a16:creationId xmlns:a16="http://schemas.microsoft.com/office/drawing/2014/main" id="{CDE44AA6-E1C8-47DB-CFE2-2381D8EF596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954546A8-C2F0-7A2D-F109-ED13D702DBE3}"/>
              </a:ext>
            </a:extLst>
          </p:cNvPr>
          <p:cNvSpPr txBox="1"/>
          <p:nvPr/>
        </p:nvSpPr>
        <p:spPr>
          <a:xfrm>
            <a:off x="1119010" y="5933778"/>
            <a:ext cx="9228620" cy="369332"/>
          </a:xfrm>
          <a:prstGeom prst="rect">
            <a:avLst/>
          </a:prstGeom>
          <a:noFill/>
        </p:spPr>
        <p:txBody>
          <a:bodyPr wrap="square" rtlCol="0">
            <a:spAutoFit/>
          </a:bodyPr>
          <a:lstStyle/>
          <a:p>
            <a:r>
              <a:rPr lang="en-PH" dirty="0">
                <a:latin typeface="Abadi" panose="020B0604020104020204" pitchFamily="34" charset="0"/>
              </a:rPr>
              <a:t>Snippets of the code used to build the SpaceX dashboard using </a:t>
            </a:r>
            <a:r>
              <a:rPr lang="en-PH" dirty="0" err="1">
                <a:latin typeface="Abadi" panose="020B0604020104020204" pitchFamily="34" charset="0"/>
              </a:rPr>
              <a:t>Plotly</a:t>
            </a:r>
            <a:r>
              <a:rPr lang="en-PH" dirty="0">
                <a:latin typeface="Abadi" panose="020B0604020104020204" pitchFamily="34" charset="0"/>
              </a:rPr>
              <a:t> and Dash</a:t>
            </a:r>
          </a:p>
        </p:txBody>
      </p:sp>
      <p:pic>
        <p:nvPicPr>
          <p:cNvPr id="8" name="Picture 7">
            <a:extLst>
              <a:ext uri="{FF2B5EF4-FFF2-40B4-BE49-F238E27FC236}">
                <a16:creationId xmlns:a16="http://schemas.microsoft.com/office/drawing/2014/main" id="{77CCC096-56C7-947D-13CE-2678216F54EF}"/>
              </a:ext>
            </a:extLst>
          </p:cNvPr>
          <p:cNvPicPr>
            <a:picLocks noChangeAspect="1"/>
          </p:cNvPicPr>
          <p:nvPr/>
        </p:nvPicPr>
        <p:blipFill>
          <a:blip r:embed="rId4"/>
          <a:stretch>
            <a:fillRect/>
          </a:stretch>
        </p:blipFill>
        <p:spPr>
          <a:xfrm>
            <a:off x="7348133" y="1502010"/>
            <a:ext cx="3719949" cy="3217386"/>
          </a:xfrm>
          <a:prstGeom prst="rect">
            <a:avLst/>
          </a:prstGeom>
        </p:spPr>
      </p:pic>
      <p:pic>
        <p:nvPicPr>
          <p:cNvPr id="10" name="Picture 9">
            <a:extLst>
              <a:ext uri="{FF2B5EF4-FFF2-40B4-BE49-F238E27FC236}">
                <a16:creationId xmlns:a16="http://schemas.microsoft.com/office/drawing/2014/main" id="{61B6C06C-21E0-F477-DCBA-48CA7B3A67D2}"/>
              </a:ext>
            </a:extLst>
          </p:cNvPr>
          <p:cNvPicPr>
            <a:picLocks noChangeAspect="1"/>
          </p:cNvPicPr>
          <p:nvPr/>
        </p:nvPicPr>
        <p:blipFill>
          <a:blip r:embed="rId5"/>
          <a:stretch>
            <a:fillRect/>
          </a:stretch>
        </p:blipFill>
        <p:spPr>
          <a:xfrm>
            <a:off x="4493089" y="2701404"/>
            <a:ext cx="3205822" cy="3015541"/>
          </a:xfrm>
          <a:prstGeom prst="rect">
            <a:avLst/>
          </a:prstGeom>
        </p:spPr>
      </p:pic>
      <p:pic>
        <p:nvPicPr>
          <p:cNvPr id="13" name="Picture 12">
            <a:extLst>
              <a:ext uri="{FF2B5EF4-FFF2-40B4-BE49-F238E27FC236}">
                <a16:creationId xmlns:a16="http://schemas.microsoft.com/office/drawing/2014/main" id="{B23D2AEA-555F-95B6-B953-7B6A79B48CC3}"/>
              </a:ext>
            </a:extLst>
          </p:cNvPr>
          <p:cNvPicPr>
            <a:picLocks noChangeAspect="1"/>
          </p:cNvPicPr>
          <p:nvPr/>
        </p:nvPicPr>
        <p:blipFill>
          <a:blip r:embed="rId6"/>
          <a:stretch>
            <a:fillRect/>
          </a:stretch>
        </p:blipFill>
        <p:spPr>
          <a:xfrm>
            <a:off x="770011" y="1502010"/>
            <a:ext cx="4073858" cy="2818063"/>
          </a:xfrm>
          <a:prstGeom prst="rect">
            <a:avLst/>
          </a:prstGeom>
        </p:spPr>
      </p:pic>
    </p:spTree>
    <p:extLst>
      <p:ext uri="{BB962C8B-B14F-4D97-AF65-F5344CB8AC3E}">
        <p14:creationId xmlns:p14="http://schemas.microsoft.com/office/powerpoint/2010/main" val="3033007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76B20F4C-F73D-3983-488F-A3BD2F3AA0AD}"/>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B3ADE30-AC5B-7182-76F4-22C940CE0489}"/>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11" name="Title 1">
            <a:extLst>
              <a:ext uri="{FF2B5EF4-FFF2-40B4-BE49-F238E27FC236}">
                <a16:creationId xmlns:a16="http://schemas.microsoft.com/office/drawing/2014/main" id="{B45ED248-7D55-029A-F5D9-A1FF0459F77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F08D2D8F-19F9-AD1C-072E-7D7DE8207F46}"/>
              </a:ext>
            </a:extLst>
          </p:cNvPr>
          <p:cNvSpPr txBox="1"/>
          <p:nvPr/>
        </p:nvSpPr>
        <p:spPr>
          <a:xfrm>
            <a:off x="7959012" y="2817972"/>
            <a:ext cx="2034074" cy="2308324"/>
          </a:xfrm>
          <a:prstGeom prst="rect">
            <a:avLst/>
          </a:prstGeom>
          <a:noFill/>
        </p:spPr>
        <p:txBody>
          <a:bodyPr wrap="square" rtlCol="0">
            <a:spAutoFit/>
          </a:bodyPr>
          <a:lstStyle/>
          <a:p>
            <a:r>
              <a:rPr lang="en-PH" dirty="0">
                <a:latin typeface="Abadi" panose="020B0604020104020204" pitchFamily="34" charset="0"/>
              </a:rPr>
              <a:t>The confusion matrix of the Decision Tree model, which garnered the </a:t>
            </a:r>
            <a:r>
              <a:rPr lang="en-PH" dirty="0" err="1">
                <a:latin typeface="Abadi" panose="020B0604020104020204" pitchFamily="34" charset="0"/>
              </a:rPr>
              <a:t>lowert</a:t>
            </a:r>
            <a:r>
              <a:rPr lang="en-PH" dirty="0">
                <a:latin typeface="Abadi" panose="020B0604020104020204" pitchFamily="34" charset="0"/>
              </a:rPr>
              <a:t> test accuracy among the models</a:t>
            </a:r>
          </a:p>
        </p:txBody>
      </p:sp>
      <p:pic>
        <p:nvPicPr>
          <p:cNvPr id="4" name="Picture 3">
            <a:extLst>
              <a:ext uri="{FF2B5EF4-FFF2-40B4-BE49-F238E27FC236}">
                <a16:creationId xmlns:a16="http://schemas.microsoft.com/office/drawing/2014/main" id="{73B6724E-8119-72E5-5A1C-4EEB2CADECC4}"/>
              </a:ext>
            </a:extLst>
          </p:cNvPr>
          <p:cNvPicPr>
            <a:picLocks noChangeAspect="1"/>
          </p:cNvPicPr>
          <p:nvPr/>
        </p:nvPicPr>
        <p:blipFill>
          <a:blip r:embed="rId4"/>
          <a:stretch>
            <a:fillRect/>
          </a:stretch>
        </p:blipFill>
        <p:spPr>
          <a:xfrm>
            <a:off x="1974364" y="1844512"/>
            <a:ext cx="5220152" cy="4381880"/>
          </a:xfrm>
          <a:prstGeom prst="rect">
            <a:avLst/>
          </a:prstGeom>
        </p:spPr>
      </p:pic>
    </p:spTree>
    <p:extLst>
      <p:ext uri="{BB962C8B-B14F-4D97-AF65-F5344CB8AC3E}">
        <p14:creationId xmlns:p14="http://schemas.microsoft.com/office/powerpoint/2010/main" val="999701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5E6C19B-29D5-8031-F8FC-E9C09571795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CF38CF-9D64-197F-C656-55F7AAD34D69}"/>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ACCB5C3C-A475-D2AB-A95A-E4ACA0B0FF4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Content Placeholder 2">
            <a:extLst>
              <a:ext uri="{FF2B5EF4-FFF2-40B4-BE49-F238E27FC236}">
                <a16:creationId xmlns:a16="http://schemas.microsoft.com/office/drawing/2014/main" id="{3B599C11-98A9-4FAB-C576-4EEE1829D907}"/>
              </a:ext>
            </a:extLst>
          </p:cNvPr>
          <p:cNvSpPr txBox="1">
            <a:spLocks/>
          </p:cNvSpPr>
          <p:nvPr/>
        </p:nvSpPr>
        <p:spPr>
          <a:xfrm>
            <a:off x="770011" y="1502229"/>
            <a:ext cx="10515600" cy="4523343"/>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Since Falcon 9’s cost advantage relies heavily on successful first-stage recovery, accurately assessing landing outcomes is essential for understanding true launch costs</a:t>
            </a:r>
          </a:p>
          <a:p>
            <a:pPr>
              <a:lnSpc>
                <a:spcPct val="100000"/>
              </a:lnSpc>
              <a:spcBef>
                <a:spcPts val="1400"/>
              </a:spcBef>
            </a:pPr>
            <a:r>
              <a:rPr lang="en-US" sz="2200" dirty="0">
                <a:solidFill>
                  <a:schemeClr val="accent3">
                    <a:lumMod val="25000"/>
                  </a:schemeClr>
                </a:solidFill>
                <a:latin typeface="Abadi" panose="020B0604020104020204" pitchFamily="34" charset="0"/>
              </a:rPr>
              <a:t>Landing success depends on multiple mission and booster-related factors, making outcomes non-trivial to predict</a:t>
            </a:r>
          </a:p>
          <a:p>
            <a:pPr>
              <a:lnSpc>
                <a:spcPct val="100000"/>
              </a:lnSpc>
              <a:spcBef>
                <a:spcPts val="1400"/>
              </a:spcBef>
            </a:pPr>
            <a:r>
              <a:rPr lang="en-US" sz="2200" dirty="0">
                <a:solidFill>
                  <a:schemeClr val="accent3">
                    <a:lumMod val="25000"/>
                  </a:schemeClr>
                </a:solidFill>
                <a:latin typeface="Abadi" panose="020B0604020104020204" pitchFamily="34" charset="0"/>
              </a:rPr>
              <a:t>Using historical Falcon 9 launch data, this capstone project seeks to:</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Predict whether the first-stage booster will land successfully</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Evaluate the effectiveness of machine learning classification models in making this prediction</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Compare model performance to identify the most reliable approach</a:t>
            </a:r>
          </a:p>
          <a:p>
            <a:pPr>
              <a:lnSpc>
                <a:spcPct val="100000"/>
              </a:lnSpc>
              <a:spcBef>
                <a:spcPts val="1400"/>
              </a:spcBef>
            </a:pPr>
            <a:r>
              <a:rPr lang="en-US" sz="2200" dirty="0">
                <a:solidFill>
                  <a:schemeClr val="accent3">
                    <a:lumMod val="25000"/>
                  </a:schemeClr>
                </a:solidFill>
                <a:latin typeface="Abadi" panose="020B0604020104020204" pitchFamily="34" charset="0"/>
              </a:rPr>
              <a:t>The resulting predictions can support data-driven cost estimation and inform competitive decision-making in the commercial launch market</a:t>
            </a:r>
          </a:p>
        </p:txBody>
      </p:sp>
    </p:spTree>
    <p:extLst>
      <p:ext uri="{BB962C8B-B14F-4D97-AF65-F5344CB8AC3E}">
        <p14:creationId xmlns:p14="http://schemas.microsoft.com/office/powerpoint/2010/main" val="1062224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9551"/>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Falcon 9 launch data through web scraping and public APIs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Cleaned and processed raw data to handle missing values and inconsistencies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Built and evaluated classification models to predict first-stage landing success</a:t>
            </a:r>
          </a:p>
          <a:p>
            <a:pPr lvl="1">
              <a:lnSpc>
                <a:spcPct val="120000"/>
              </a:lnSpc>
              <a:spcBef>
                <a:spcPts val="1400"/>
              </a:spcBef>
            </a:pPr>
            <a:r>
              <a:rPr lang="en-US" sz="7600" dirty="0">
                <a:solidFill>
                  <a:schemeClr val="bg2">
                    <a:lumMod val="50000"/>
                  </a:schemeClr>
                </a:solidFill>
                <a:latin typeface="Abadi"/>
              </a:rPr>
              <a:t>Tuned model hyperparameters using cross-validation</a:t>
            </a:r>
          </a:p>
          <a:p>
            <a:pPr lvl="1">
              <a:lnSpc>
                <a:spcPct val="120000"/>
              </a:lnSpc>
              <a:spcBef>
                <a:spcPts val="1400"/>
              </a:spcBef>
            </a:pPr>
            <a:r>
              <a:rPr lang="en-US" sz="7600" dirty="0">
                <a:solidFill>
                  <a:schemeClr val="bg2">
                    <a:lumMod val="50000"/>
                  </a:schemeClr>
                </a:solidFill>
                <a:latin typeface="Abadi"/>
              </a:rPr>
              <a:t>Compared model performance to identify the most effective approach</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Collected launch and mission data from the SpaceX REST API and cleaned the responses</a:t>
            </a:r>
          </a:p>
          <a:p>
            <a:pPr>
              <a:lnSpc>
                <a:spcPct val="100000"/>
              </a:lnSpc>
              <a:spcBef>
                <a:spcPts val="1400"/>
              </a:spcBef>
            </a:pPr>
            <a:r>
              <a:rPr lang="en-US" sz="2200" dirty="0">
                <a:solidFill>
                  <a:schemeClr val="accent3">
                    <a:lumMod val="25000"/>
                  </a:schemeClr>
                </a:solidFill>
                <a:latin typeface="Abadi" panose="020B0604020104020204" pitchFamily="34" charset="0"/>
              </a:rPr>
              <a:t>Web-scraped Falcon 9 launch records from Wikipedia using </a:t>
            </a:r>
            <a:r>
              <a:rPr lang="en-US" sz="2200" dirty="0" err="1">
                <a:solidFill>
                  <a:schemeClr val="accent3">
                    <a:lumMod val="25000"/>
                  </a:schemeClr>
                </a:solidFill>
                <a:latin typeface="Abadi" panose="020B0604020104020204" pitchFamily="34" charset="0"/>
              </a:rPr>
              <a:t>BeautifulSoup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Extracted and parsed HTML tables into Pandas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Integrated API and scraped datasets into a single unified dataset for analysis and modeling</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8" name="Rectangle: Rounded Corners 7">
            <a:extLst>
              <a:ext uri="{FF2B5EF4-FFF2-40B4-BE49-F238E27FC236}">
                <a16:creationId xmlns:a16="http://schemas.microsoft.com/office/drawing/2014/main" id="{E91163D8-66C3-DEAE-BF78-FD4D8F4F7B07}"/>
              </a:ext>
            </a:extLst>
          </p:cNvPr>
          <p:cNvSpPr/>
          <p:nvPr/>
        </p:nvSpPr>
        <p:spPr>
          <a:xfrm>
            <a:off x="1306286" y="4495800"/>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SpaceX API</a:t>
            </a:r>
          </a:p>
        </p:txBody>
      </p:sp>
      <p:sp>
        <p:nvSpPr>
          <p:cNvPr id="9" name="Rectangle: Rounded Corners 8">
            <a:extLst>
              <a:ext uri="{FF2B5EF4-FFF2-40B4-BE49-F238E27FC236}">
                <a16:creationId xmlns:a16="http://schemas.microsoft.com/office/drawing/2014/main" id="{169B0C9B-CA7F-8DE5-28AC-2910C5DC0E06}"/>
              </a:ext>
            </a:extLst>
          </p:cNvPr>
          <p:cNvSpPr/>
          <p:nvPr/>
        </p:nvSpPr>
        <p:spPr>
          <a:xfrm>
            <a:off x="1306286" y="5633687"/>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Wikipedia (HTML tables)</a:t>
            </a:r>
          </a:p>
        </p:txBody>
      </p:sp>
      <p:sp>
        <p:nvSpPr>
          <p:cNvPr id="10" name="Rectangle: Rounded Corners 9">
            <a:extLst>
              <a:ext uri="{FF2B5EF4-FFF2-40B4-BE49-F238E27FC236}">
                <a16:creationId xmlns:a16="http://schemas.microsoft.com/office/drawing/2014/main" id="{7ADF38E0-1585-5A4D-7542-B4D0BEF0E0C4}"/>
              </a:ext>
            </a:extLst>
          </p:cNvPr>
          <p:cNvSpPr/>
          <p:nvPr/>
        </p:nvSpPr>
        <p:spPr>
          <a:xfrm>
            <a:off x="8952631" y="5121554"/>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Unified Dataset</a:t>
            </a:r>
          </a:p>
        </p:txBody>
      </p:sp>
      <p:sp>
        <p:nvSpPr>
          <p:cNvPr id="11" name="Rectangle: Rounded Corners 10">
            <a:extLst>
              <a:ext uri="{FF2B5EF4-FFF2-40B4-BE49-F238E27FC236}">
                <a16:creationId xmlns:a16="http://schemas.microsoft.com/office/drawing/2014/main" id="{217AFD47-C971-DD21-CCFD-ECA2EFE69D54}"/>
              </a:ext>
            </a:extLst>
          </p:cNvPr>
          <p:cNvSpPr/>
          <p:nvPr/>
        </p:nvSpPr>
        <p:spPr>
          <a:xfrm>
            <a:off x="6444714" y="5121553"/>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Data Integration</a:t>
            </a:r>
          </a:p>
        </p:txBody>
      </p:sp>
      <p:sp>
        <p:nvSpPr>
          <p:cNvPr id="13" name="Rectangle: Rounded Corners 12">
            <a:extLst>
              <a:ext uri="{FF2B5EF4-FFF2-40B4-BE49-F238E27FC236}">
                <a16:creationId xmlns:a16="http://schemas.microsoft.com/office/drawing/2014/main" id="{8617260B-97C4-FBE0-C3D2-4D1C2D87C0B3}"/>
              </a:ext>
            </a:extLst>
          </p:cNvPr>
          <p:cNvSpPr/>
          <p:nvPr/>
        </p:nvSpPr>
        <p:spPr>
          <a:xfrm>
            <a:off x="3875500" y="4495799"/>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API Dataset</a:t>
            </a:r>
          </a:p>
        </p:txBody>
      </p:sp>
      <p:sp>
        <p:nvSpPr>
          <p:cNvPr id="14" name="Rectangle: Rounded Corners 13">
            <a:extLst>
              <a:ext uri="{FF2B5EF4-FFF2-40B4-BE49-F238E27FC236}">
                <a16:creationId xmlns:a16="http://schemas.microsoft.com/office/drawing/2014/main" id="{7E16D614-CC88-462B-F8FF-DDFE35AFB05C}"/>
              </a:ext>
            </a:extLst>
          </p:cNvPr>
          <p:cNvSpPr/>
          <p:nvPr/>
        </p:nvSpPr>
        <p:spPr>
          <a:xfrm>
            <a:off x="3875500" y="5643440"/>
            <a:ext cx="2100943" cy="7837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PH" dirty="0"/>
              <a:t>Scraping Dataset</a:t>
            </a:r>
          </a:p>
        </p:txBody>
      </p:sp>
      <p:cxnSp>
        <p:nvCxnSpPr>
          <p:cNvPr id="16" name="Straight Arrow Connector 15">
            <a:extLst>
              <a:ext uri="{FF2B5EF4-FFF2-40B4-BE49-F238E27FC236}">
                <a16:creationId xmlns:a16="http://schemas.microsoft.com/office/drawing/2014/main" id="{9ED8E76E-0976-ECC2-D2CE-875224FBF182}"/>
              </a:ext>
            </a:extLst>
          </p:cNvPr>
          <p:cNvCxnSpPr>
            <a:cxnSpLocks/>
            <a:stCxn id="8" idx="3"/>
            <a:endCxn id="13" idx="1"/>
          </p:cNvCxnSpPr>
          <p:nvPr/>
        </p:nvCxnSpPr>
        <p:spPr>
          <a:xfrm flipV="1">
            <a:off x="3407229" y="4887685"/>
            <a:ext cx="46827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285F2A81-F946-D0D6-DE84-7CC0A7D2D8CE}"/>
              </a:ext>
            </a:extLst>
          </p:cNvPr>
          <p:cNvCxnSpPr>
            <a:cxnSpLocks/>
          </p:cNvCxnSpPr>
          <p:nvPr/>
        </p:nvCxnSpPr>
        <p:spPr>
          <a:xfrm flipV="1">
            <a:off x="3407228" y="6035325"/>
            <a:ext cx="46827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Connector: Elbow 21">
            <a:extLst>
              <a:ext uri="{FF2B5EF4-FFF2-40B4-BE49-F238E27FC236}">
                <a16:creationId xmlns:a16="http://schemas.microsoft.com/office/drawing/2014/main" id="{2F5560D4-71AF-7C07-DF0E-B014CFFBCB78}"/>
              </a:ext>
            </a:extLst>
          </p:cNvPr>
          <p:cNvCxnSpPr>
            <a:stCxn id="13" idx="3"/>
            <a:endCxn id="11" idx="1"/>
          </p:cNvCxnSpPr>
          <p:nvPr/>
        </p:nvCxnSpPr>
        <p:spPr>
          <a:xfrm>
            <a:off x="5976443" y="4887685"/>
            <a:ext cx="468271" cy="625754"/>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Connector: Elbow 23">
            <a:extLst>
              <a:ext uri="{FF2B5EF4-FFF2-40B4-BE49-F238E27FC236}">
                <a16:creationId xmlns:a16="http://schemas.microsoft.com/office/drawing/2014/main" id="{B3DCA539-F525-BCF9-D93A-E9667287DE73}"/>
              </a:ext>
            </a:extLst>
          </p:cNvPr>
          <p:cNvCxnSpPr>
            <a:stCxn id="14" idx="3"/>
            <a:endCxn id="11" idx="1"/>
          </p:cNvCxnSpPr>
          <p:nvPr/>
        </p:nvCxnSpPr>
        <p:spPr>
          <a:xfrm flipV="1">
            <a:off x="5976443" y="5513439"/>
            <a:ext cx="468271" cy="52188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597DDCFA-DE3F-2025-E595-3B39BD1F3426}"/>
              </a:ext>
            </a:extLst>
          </p:cNvPr>
          <p:cNvCxnSpPr>
            <a:cxnSpLocks/>
          </p:cNvCxnSpPr>
          <p:nvPr/>
        </p:nvCxnSpPr>
        <p:spPr>
          <a:xfrm flipV="1">
            <a:off x="8484360" y="5513437"/>
            <a:ext cx="468271"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13726</TotalTime>
  <Words>4791</Words>
  <Application>Microsoft Office PowerPoint</Application>
  <PresentationFormat>Widescreen</PresentationFormat>
  <Paragraphs>586</Paragraphs>
  <Slides>55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Jericho Operio</cp:lastModifiedBy>
  <cp:revision>204</cp:revision>
  <dcterms:created xsi:type="dcterms:W3CDTF">2021-04-29T18:58:34Z</dcterms:created>
  <dcterms:modified xsi:type="dcterms:W3CDTF">2026-01-06T06:48:20Z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